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7" r:id="rId2"/>
    <p:sldId id="258" r:id="rId3"/>
    <p:sldId id="259" r:id="rId4"/>
    <p:sldId id="260" r:id="rId5"/>
    <p:sldId id="326" r:id="rId6"/>
    <p:sldId id="261" r:id="rId7"/>
    <p:sldId id="262" r:id="rId8"/>
    <p:sldId id="263" r:id="rId9"/>
    <p:sldId id="264" r:id="rId10"/>
    <p:sldId id="265" r:id="rId11"/>
    <p:sldId id="278" r:id="rId12"/>
    <p:sldId id="279" r:id="rId13"/>
    <p:sldId id="280" r:id="rId14"/>
    <p:sldId id="281" r:id="rId15"/>
    <p:sldId id="282" r:id="rId16"/>
    <p:sldId id="299" r:id="rId17"/>
    <p:sldId id="300" r:id="rId18"/>
    <p:sldId id="301" r:id="rId19"/>
    <p:sldId id="292" r:id="rId20"/>
    <p:sldId id="293" r:id="rId21"/>
    <p:sldId id="294" r:id="rId22"/>
    <p:sldId id="295" r:id="rId23"/>
    <p:sldId id="296" r:id="rId24"/>
    <p:sldId id="297" r:id="rId25"/>
    <p:sldId id="302" r:id="rId26"/>
    <p:sldId id="303" r:id="rId27"/>
    <p:sldId id="304" r:id="rId28"/>
    <p:sldId id="311" r:id="rId29"/>
    <p:sldId id="305" r:id="rId30"/>
    <p:sldId id="306" r:id="rId31"/>
    <p:sldId id="307" r:id="rId32"/>
    <p:sldId id="308" r:id="rId33"/>
    <p:sldId id="309" r:id="rId34"/>
    <p:sldId id="310" r:id="rId35"/>
    <p:sldId id="286" r:id="rId36"/>
    <p:sldId id="287" r:id="rId37"/>
    <p:sldId id="288" r:id="rId38"/>
    <p:sldId id="289" r:id="rId39"/>
    <p:sldId id="290" r:id="rId40"/>
    <p:sldId id="291" r:id="rId41"/>
    <p:sldId id="325" r:id="rId42"/>
  </p:sldIdLst>
  <p:sldSz cx="9144000" cy="6858000" type="screen4x3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000" autoAdjust="0"/>
    <p:restoredTop sz="94660"/>
  </p:normalViewPr>
  <p:slideViewPr>
    <p:cSldViewPr snapToGrid="0">
      <p:cViewPr varScale="1">
        <p:scale>
          <a:sx n="57" d="100"/>
          <a:sy n="57" d="100"/>
        </p:scale>
        <p:origin x="-130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82159-A609-4B58-9A0C-BB077D137E19}" type="datetimeFigureOut">
              <a:rPr lang="sr-Latn-RS" smtClean="0"/>
              <a:pPr/>
              <a:t>1.10.2020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B4946-313E-4873-AC04-A9BDD0C6E52B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="" xmlns:p14="http://schemas.microsoft.com/office/powerpoint/2010/main" val="3878945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82159-A609-4B58-9A0C-BB077D137E19}" type="datetimeFigureOut">
              <a:rPr lang="sr-Latn-RS" smtClean="0"/>
              <a:pPr/>
              <a:t>1.10.2020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B4946-313E-4873-AC04-A9BDD0C6E52B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="" xmlns:p14="http://schemas.microsoft.com/office/powerpoint/2010/main" val="13207903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82159-A609-4B58-9A0C-BB077D137E19}" type="datetimeFigureOut">
              <a:rPr lang="sr-Latn-RS" smtClean="0"/>
              <a:pPr/>
              <a:t>1.10.2020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B4946-313E-4873-AC04-A9BDD0C6E52B}" type="slidenum">
              <a:rPr lang="sr-Latn-RS" smtClean="0"/>
              <a:pPr/>
              <a:t>‹#›</a:t>
            </a:fld>
            <a:endParaRPr lang="sr-Latn-R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41373810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82159-A609-4B58-9A0C-BB077D137E19}" type="datetimeFigureOut">
              <a:rPr lang="sr-Latn-RS" smtClean="0"/>
              <a:pPr/>
              <a:t>1.10.2020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B4946-313E-4873-AC04-A9BDD0C6E52B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="" xmlns:p14="http://schemas.microsoft.com/office/powerpoint/2010/main" val="15961072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82159-A609-4B58-9A0C-BB077D137E19}" type="datetimeFigureOut">
              <a:rPr lang="sr-Latn-RS" smtClean="0"/>
              <a:pPr/>
              <a:t>1.10.2020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B4946-313E-4873-AC04-A9BDD0C6E52B}" type="slidenum">
              <a:rPr lang="sr-Latn-RS" smtClean="0"/>
              <a:pPr/>
              <a:t>‹#›</a:t>
            </a:fld>
            <a:endParaRPr lang="sr-Latn-R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26373003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82159-A609-4B58-9A0C-BB077D137E19}" type="datetimeFigureOut">
              <a:rPr lang="sr-Latn-RS" smtClean="0"/>
              <a:pPr/>
              <a:t>1.10.2020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B4946-313E-4873-AC04-A9BDD0C6E52B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="" xmlns:p14="http://schemas.microsoft.com/office/powerpoint/2010/main" val="19939683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82159-A609-4B58-9A0C-BB077D137E19}" type="datetimeFigureOut">
              <a:rPr lang="sr-Latn-RS" smtClean="0"/>
              <a:pPr/>
              <a:t>1.10.2020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B4946-313E-4873-AC04-A9BDD0C6E52B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="" xmlns:p14="http://schemas.microsoft.com/office/powerpoint/2010/main" val="24002927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82159-A609-4B58-9A0C-BB077D137E19}" type="datetimeFigureOut">
              <a:rPr lang="sr-Latn-RS" smtClean="0"/>
              <a:pPr/>
              <a:t>1.10.2020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B4946-313E-4873-AC04-A9BDD0C6E52B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="" xmlns:p14="http://schemas.microsoft.com/office/powerpoint/2010/main" val="8557456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82159-A609-4B58-9A0C-BB077D137E19}" type="datetimeFigureOut">
              <a:rPr lang="sr-Latn-RS" smtClean="0"/>
              <a:pPr/>
              <a:t>1.10.2020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B4946-313E-4873-AC04-A9BDD0C6E52B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="" xmlns:p14="http://schemas.microsoft.com/office/powerpoint/2010/main" val="20409718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82159-A609-4B58-9A0C-BB077D137E19}" type="datetimeFigureOut">
              <a:rPr lang="sr-Latn-RS" smtClean="0"/>
              <a:pPr/>
              <a:t>1.10.2020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B4946-313E-4873-AC04-A9BDD0C6E52B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="" xmlns:p14="http://schemas.microsoft.com/office/powerpoint/2010/main" val="10669997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82159-A609-4B58-9A0C-BB077D137E19}" type="datetimeFigureOut">
              <a:rPr lang="sr-Latn-RS" smtClean="0"/>
              <a:pPr/>
              <a:t>1.10.2020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B4946-313E-4873-AC04-A9BDD0C6E52B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="" xmlns:p14="http://schemas.microsoft.com/office/powerpoint/2010/main" val="12901572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82159-A609-4B58-9A0C-BB077D137E19}" type="datetimeFigureOut">
              <a:rPr lang="sr-Latn-RS" smtClean="0"/>
              <a:pPr/>
              <a:t>1.10.2020</a:t>
            </a:fld>
            <a:endParaRPr lang="sr-Latn-R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B4946-313E-4873-AC04-A9BDD0C6E52B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="" xmlns:p14="http://schemas.microsoft.com/office/powerpoint/2010/main" val="2349347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82159-A609-4B58-9A0C-BB077D137E19}" type="datetimeFigureOut">
              <a:rPr lang="sr-Latn-RS" smtClean="0"/>
              <a:pPr/>
              <a:t>1.10.2020</a:t>
            </a:fld>
            <a:endParaRPr lang="sr-Latn-R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B4946-313E-4873-AC04-A9BDD0C6E52B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="" xmlns:p14="http://schemas.microsoft.com/office/powerpoint/2010/main" val="4131919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82159-A609-4B58-9A0C-BB077D137E19}" type="datetimeFigureOut">
              <a:rPr lang="sr-Latn-RS" smtClean="0"/>
              <a:pPr/>
              <a:t>1.10.2020</a:t>
            </a:fld>
            <a:endParaRPr lang="sr-Latn-R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B4946-313E-4873-AC04-A9BDD0C6E52B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="" xmlns:p14="http://schemas.microsoft.com/office/powerpoint/2010/main" val="3602675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82159-A609-4B58-9A0C-BB077D137E19}" type="datetimeFigureOut">
              <a:rPr lang="sr-Latn-RS" smtClean="0"/>
              <a:pPr/>
              <a:t>1.10.2020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B4946-313E-4873-AC04-A9BDD0C6E52B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="" xmlns:p14="http://schemas.microsoft.com/office/powerpoint/2010/main" val="567850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82159-A609-4B58-9A0C-BB077D137E19}" type="datetimeFigureOut">
              <a:rPr lang="sr-Latn-RS" smtClean="0"/>
              <a:pPr/>
              <a:t>1.10.2020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B4946-313E-4873-AC04-A9BDD0C6E52B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="" xmlns:p14="http://schemas.microsoft.com/office/powerpoint/2010/main" val="2456611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082159-A609-4B58-9A0C-BB077D137E19}" type="datetimeFigureOut">
              <a:rPr lang="sr-Latn-RS" smtClean="0"/>
              <a:pPr/>
              <a:t>1.10.2020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C3B4946-313E-4873-AC04-A9BDD0C6E52B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="" xmlns:p14="http://schemas.microsoft.com/office/powerpoint/2010/main" val="7357158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upload.wikimedia.org/wikipedia/commons/0/0a/LDH_reaction.png" TargetMode="Externa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upload.wikimedia.org/wikipedia/commons/0/01/Lactate_dehydrogenase_M4_(muscle)_1I10.png" TargetMode="Externa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://upload.wikimedia.org/wikipedia/commons/c/c0/Creatine_kinase_rxn.png" TargetMode="Externa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lideshare.net/LejlaLiina/dijagnosticko-znacajni-enzimi" TargetMode="External"/><Relationship Id="rId2" Type="http://schemas.openxmlformats.org/officeDocument/2006/relationships/hyperlink" Target="https://www.slideshare.net/DamaKamelijama/osnovi-klinike-enzimologije2014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www.medrat.edu.rs/Cirilica/E-casopis/Broj%205/Rad%205.pdf" TargetMode="External"/><Relationship Id="rId4" Type="http://schemas.openxmlformats.org/officeDocument/2006/relationships/hyperlink" Target="https://scindeks-clanci.ceon.rs/data/pdf/1820-2411/2014/1820-24111401014N.pdf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41710" y="3549410"/>
            <a:ext cx="691763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r-Cyrl-RS" sz="4000" dirty="0" smtClean="0"/>
              <a:t>КЛИНИЧКИ ЗНАЧАЈНИ </a:t>
            </a:r>
            <a:r>
              <a:rPr lang="x-none" sz="4000" dirty="0" smtClean="0"/>
              <a:t>ЕНЗИМИ</a:t>
            </a:r>
            <a:r>
              <a:rPr lang="x-none" sz="4000" dirty="0"/>
              <a:t/>
            </a:r>
            <a:br>
              <a:rPr lang="x-none" sz="4000" dirty="0"/>
            </a:br>
            <a:endParaRPr lang="x-none" sz="4000" dirty="0"/>
          </a:p>
        </p:txBody>
      </p:sp>
      <p:sp>
        <p:nvSpPr>
          <p:cNvPr id="3" name="Rectangle 2"/>
          <p:cNvSpPr/>
          <p:nvPr/>
        </p:nvSpPr>
        <p:spPr>
          <a:xfrm>
            <a:off x="672957" y="218795"/>
            <a:ext cx="744362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x-none" sz="2800" dirty="0" smtClean="0"/>
              <a:t>Факултет медицинских наука Универзитета у Крагујевцу</a:t>
            </a:r>
          </a:p>
          <a:p>
            <a:pPr algn="ctr"/>
            <a:endParaRPr lang="x-none" sz="2800" dirty="0" smtClean="0"/>
          </a:p>
          <a:p>
            <a:pPr algn="ctr"/>
            <a:r>
              <a:rPr lang="sr-Cyrl-RS" sz="2800" dirty="0" smtClean="0"/>
              <a:t>Б</a:t>
            </a:r>
            <a:r>
              <a:rPr lang="sr-Cyrl-CS" sz="2800" dirty="0" smtClean="0"/>
              <a:t>иохемија </a:t>
            </a:r>
          </a:p>
          <a:p>
            <a:pPr algn="ctr"/>
            <a:r>
              <a:rPr lang="sr-Cyrl-RS" sz="2800" dirty="0" smtClean="0"/>
              <a:t>ОС</a:t>
            </a:r>
            <a:r>
              <a:rPr lang="x-none" sz="2800" dirty="0" smtClean="0"/>
              <a:t>С</a:t>
            </a:r>
            <a:endParaRPr lang="sr-Cyrl-CS" sz="2800" dirty="0" smtClean="0"/>
          </a:p>
          <a:p>
            <a:pPr algn="ctr"/>
            <a:r>
              <a:rPr lang="sr-Cyrl-CS" sz="2800" dirty="0" smtClean="0"/>
              <a:t>2019/2020</a:t>
            </a:r>
            <a:endParaRPr lang="en-US" sz="2800" dirty="0"/>
          </a:p>
        </p:txBody>
      </p:sp>
    </p:spTree>
    <p:extLst>
      <p:ext uri="{BB962C8B-B14F-4D97-AF65-F5344CB8AC3E}">
        <p14:creationId xmlns="" xmlns:p14="http://schemas.microsoft.com/office/powerpoint/2010/main" val="1204454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14149"/>
            <a:ext cx="834551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x-none" sz="4000" dirty="0" smtClean="0"/>
              <a:t>КЛИНИЧКА ЕНЗИМОЛОГИЈА</a:t>
            </a:r>
          </a:p>
          <a:p>
            <a:endParaRPr lang="x-none" sz="4000" dirty="0" smtClean="0"/>
          </a:p>
          <a:p>
            <a:r>
              <a:rPr lang="x-none" sz="2400" dirty="0" smtClean="0"/>
              <a:t>Клиничка </a:t>
            </a:r>
            <a:r>
              <a:rPr lang="x-none" sz="2400" dirty="0"/>
              <a:t>ензимологија – </a:t>
            </a:r>
            <a:r>
              <a:rPr lang="x-none" sz="2400" dirty="0" smtClean="0"/>
              <a:t>примена </a:t>
            </a:r>
            <a:r>
              <a:rPr lang="x-none" sz="2400" dirty="0"/>
              <a:t>ензима:</a:t>
            </a:r>
            <a:br>
              <a:rPr lang="x-none" sz="2400" dirty="0"/>
            </a:br>
            <a:endParaRPr lang="x-none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x-none" sz="2400" dirty="0" smtClean="0"/>
              <a:t>Дијагноза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x-none" sz="2400" dirty="0" smtClean="0"/>
              <a:t>праћење </a:t>
            </a:r>
            <a:r>
              <a:rPr lang="x-none" sz="2400" dirty="0"/>
              <a:t>тока </a:t>
            </a:r>
            <a:r>
              <a:rPr lang="x-none" sz="2400" dirty="0" smtClean="0"/>
              <a:t>болести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x-none" sz="2400" dirty="0" smtClean="0"/>
              <a:t>одговор </a:t>
            </a:r>
            <a:r>
              <a:rPr lang="x-none" sz="2400" dirty="0"/>
              <a:t>на </a:t>
            </a:r>
            <a:r>
              <a:rPr lang="x-none" sz="2400" dirty="0" smtClean="0"/>
              <a:t>терапију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x-none" sz="2400" dirty="0" smtClean="0"/>
              <a:t>прогноза болести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x-none" sz="2400" dirty="0"/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x-none" sz="2400" dirty="0" smtClean="0"/>
              <a:t> Дијагностички најзначајнији </a:t>
            </a:r>
            <a:r>
              <a:rPr lang="x-none" sz="2400" dirty="0"/>
              <a:t>ензими:</a:t>
            </a:r>
            <a:br>
              <a:rPr lang="x-none" sz="2400" dirty="0"/>
            </a:br>
            <a:r>
              <a:rPr lang="x-none" sz="2400" dirty="0"/>
              <a:t>АСТ </a:t>
            </a:r>
            <a:r>
              <a:rPr lang="x-none" sz="2400" dirty="0" smtClean="0"/>
              <a:t>     ЦК</a:t>
            </a:r>
            <a:r>
              <a:rPr lang="x-none" sz="2400" dirty="0"/>
              <a:t/>
            </a:r>
            <a:br>
              <a:rPr lang="x-none" sz="2400" dirty="0"/>
            </a:br>
            <a:r>
              <a:rPr lang="x-none" sz="2400" dirty="0"/>
              <a:t>АЛТ </a:t>
            </a:r>
            <a:r>
              <a:rPr lang="x-none" sz="2400" dirty="0" smtClean="0"/>
              <a:t>   АЛП</a:t>
            </a:r>
            <a:r>
              <a:rPr lang="x-none" sz="2400" dirty="0"/>
              <a:t/>
            </a:r>
            <a:br>
              <a:rPr lang="x-none" sz="2400" dirty="0"/>
            </a:br>
            <a:r>
              <a:rPr lang="x-none" sz="2400" dirty="0" smtClean="0"/>
              <a:t>ЛДХ     </a:t>
            </a:r>
            <a:r>
              <a:rPr lang="x-none" sz="2400" dirty="0"/>
              <a:t>ГГТ</a:t>
            </a:r>
            <a:br>
              <a:rPr lang="x-none" sz="2400" dirty="0"/>
            </a:br>
            <a:r>
              <a:rPr lang="x-none" sz="2400" dirty="0" smtClean="0"/>
              <a:t>         СДХ     АМИЛАЗА</a:t>
            </a:r>
            <a:r>
              <a:rPr lang="x-none" sz="2400" dirty="0"/>
              <a:t/>
            </a:r>
            <a:br>
              <a:rPr lang="x-none" sz="2400" dirty="0"/>
            </a:br>
            <a:r>
              <a:rPr lang="x-none" sz="2400" dirty="0" smtClean="0"/>
              <a:t>       ГЛДХ    ЛИПАЗА</a:t>
            </a:r>
            <a:endParaRPr lang="x-none" sz="2400" dirty="0"/>
          </a:p>
        </p:txBody>
      </p:sp>
    </p:spTree>
    <p:extLst>
      <p:ext uri="{BB962C8B-B14F-4D97-AF65-F5344CB8AC3E}">
        <p14:creationId xmlns="" xmlns:p14="http://schemas.microsoft.com/office/powerpoint/2010/main" val="3151512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06061" y="1073731"/>
            <a:ext cx="8564451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Селекција ензимског теста за дијагнозу или </a:t>
            </a:r>
            <a:r>
              <a:rPr lang="ru-RU" sz="2400" dirty="0" smtClean="0"/>
              <a:t>прогнозу болести </a:t>
            </a:r>
          </a:p>
          <a:p>
            <a:endParaRPr lang="ru-RU" sz="2400" dirty="0"/>
          </a:p>
          <a:p>
            <a:r>
              <a:rPr lang="ru-RU" dirty="0" smtClean="0"/>
              <a:t>Ензимска </a:t>
            </a:r>
            <a:r>
              <a:rPr lang="ru-RU" dirty="0"/>
              <a:t>дијагностика обухвата: </a:t>
            </a:r>
            <a:endParaRPr lang="ru-RU" dirty="0" smtClean="0"/>
          </a:p>
          <a:p>
            <a:endParaRPr lang="ru-RU" dirty="0"/>
          </a:p>
          <a:p>
            <a:pPr marL="342900" indent="-342900">
              <a:buAutoNum type="arabicPeriod"/>
            </a:pPr>
            <a:r>
              <a:rPr lang="ru-RU" dirty="0" smtClean="0"/>
              <a:t>Одређивање </a:t>
            </a:r>
            <a:r>
              <a:rPr lang="ru-RU" dirty="0"/>
              <a:t>органо специфичних ензима </a:t>
            </a:r>
            <a:endParaRPr lang="ru-RU" dirty="0" smtClean="0"/>
          </a:p>
          <a:p>
            <a:endParaRPr lang="ru-RU" dirty="0"/>
          </a:p>
          <a:p>
            <a:r>
              <a:rPr lang="ru-RU" dirty="0" smtClean="0"/>
              <a:t>2</a:t>
            </a:r>
            <a:r>
              <a:rPr lang="ru-RU" dirty="0"/>
              <a:t>. Одређивање изоензимске расподеле у органима </a:t>
            </a:r>
            <a:endParaRPr lang="ru-RU" dirty="0" smtClean="0"/>
          </a:p>
          <a:p>
            <a:endParaRPr lang="ru-RU" dirty="0"/>
          </a:p>
          <a:p>
            <a:r>
              <a:rPr lang="ru-RU" dirty="0" smtClean="0"/>
              <a:t>3</a:t>
            </a:r>
            <a:r>
              <a:rPr lang="ru-RU" dirty="0"/>
              <a:t>. Одређивање ензимских профила у поремећајима функције одређеног органа и израчунавање одређених коефицијената (односа) </a:t>
            </a:r>
            <a:endParaRPr lang="ru-RU" dirty="0" smtClean="0"/>
          </a:p>
          <a:p>
            <a:endParaRPr lang="ru-RU" dirty="0"/>
          </a:p>
          <a:p>
            <a:r>
              <a:rPr lang="ru-RU" dirty="0" smtClean="0"/>
              <a:t>4</a:t>
            </a:r>
            <a:r>
              <a:rPr lang="ru-RU" dirty="0"/>
              <a:t>. Праћење ензимске активности у току одређених временских интервала</a:t>
            </a:r>
            <a:endParaRPr lang="x-none" dirty="0"/>
          </a:p>
        </p:txBody>
      </p:sp>
    </p:spTree>
    <p:extLst>
      <p:ext uri="{BB962C8B-B14F-4D97-AF65-F5344CB8AC3E}">
        <p14:creationId xmlns="" xmlns:p14="http://schemas.microsoft.com/office/powerpoint/2010/main" val="1965743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5934" t="19725"/>
          <a:stretch/>
        </p:blipFill>
        <p:spPr>
          <a:xfrm>
            <a:off x="309092" y="1648500"/>
            <a:ext cx="4134119" cy="5100033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25003" y="103503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Концентрациони градијенти између разних ткива и серума за АСТ, АЛТ и ЦК </a:t>
            </a:r>
            <a:endParaRPr lang="x-none" dirty="0"/>
          </a:p>
        </p:txBody>
      </p:sp>
      <p:sp>
        <p:nvSpPr>
          <p:cNvPr id="4" name="TextBox 3"/>
          <p:cNvSpPr txBox="1"/>
          <p:nvPr/>
        </p:nvSpPr>
        <p:spPr>
          <a:xfrm>
            <a:off x="1580396" y="0"/>
            <a:ext cx="617027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x-none" sz="2400" dirty="0" smtClean="0"/>
              <a:t>Селекција ензимског теста</a:t>
            </a:r>
          </a:p>
          <a:p>
            <a:pPr algn="ctr"/>
            <a:r>
              <a:rPr lang="x-none" sz="2400" dirty="0" smtClean="0"/>
              <a:t>Одређивање органо специфичних ензима</a:t>
            </a:r>
            <a:endParaRPr lang="x-none" sz="2400" dirty="0"/>
          </a:p>
        </p:txBody>
      </p:sp>
      <p:sp>
        <p:nvSpPr>
          <p:cNvPr id="5" name="Rectangle 4"/>
          <p:cNvSpPr/>
          <p:nvPr/>
        </p:nvSpPr>
        <p:spPr>
          <a:xfrm>
            <a:off x="4443211" y="3059410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Избор ензима који ће се мерити у серуму за дијагнозу или прогнозу </a:t>
            </a:r>
            <a:r>
              <a:rPr lang="ru-RU" dirty="0" smtClean="0"/>
              <a:t>болести зависи </a:t>
            </a:r>
            <a:r>
              <a:rPr lang="ru-RU" dirty="0"/>
              <a:t>од већег броја фактора. </a:t>
            </a:r>
            <a:endParaRPr lang="ru-RU" dirty="0" smtClean="0"/>
          </a:p>
          <a:p>
            <a:endParaRPr lang="ru-RU" dirty="0"/>
          </a:p>
          <a:p>
            <a:r>
              <a:rPr lang="ru-RU" dirty="0" smtClean="0"/>
              <a:t>Важан </a:t>
            </a:r>
            <a:r>
              <a:rPr lang="ru-RU" dirty="0"/>
              <a:t>фактор је дистрибуција ензима у разним ткивима.</a:t>
            </a:r>
            <a:endParaRPr lang="x-none" dirty="0"/>
          </a:p>
        </p:txBody>
      </p:sp>
    </p:spTree>
    <p:extLst>
      <p:ext uri="{BB962C8B-B14F-4D97-AF65-F5344CB8AC3E}">
        <p14:creationId xmlns="" xmlns:p14="http://schemas.microsoft.com/office/powerpoint/2010/main" val="1885855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463877" y="748517"/>
            <a:ext cx="8435662" cy="5251290"/>
            <a:chOff x="631302" y="1147762"/>
            <a:chExt cx="8435662" cy="5251290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1302" y="1158893"/>
              <a:ext cx="8435662" cy="5240159"/>
            </a:xfrm>
            <a:prstGeom prst="rect">
              <a:avLst/>
            </a:prstGeom>
          </p:spPr>
        </p:pic>
        <p:sp>
          <p:nvSpPr>
            <p:cNvPr id="3" name="TextBox 2"/>
            <p:cNvSpPr txBox="1"/>
            <p:nvPr/>
          </p:nvSpPr>
          <p:spPr>
            <a:xfrm>
              <a:off x="1777284" y="1147762"/>
              <a:ext cx="6170279" cy="83099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x-none" sz="2400" dirty="0" smtClean="0"/>
                <a:t>Одређивање органо специфичних ензима</a:t>
              </a:r>
            </a:p>
            <a:p>
              <a:r>
                <a:rPr lang="x-none" sz="2400" dirty="0" smtClean="0"/>
                <a:t>          Ензими као ткивни маркери</a:t>
              </a:r>
              <a:endParaRPr lang="x-none" sz="2400" dirty="0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2161498" y="2403328"/>
              <a:ext cx="772969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x-none" sz="1600" dirty="0" smtClean="0"/>
                <a:t>Серум</a:t>
              </a:r>
              <a:endParaRPr lang="x-none" sz="1600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236734" y="2403328"/>
              <a:ext cx="1348446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x-none" sz="1600" dirty="0" smtClean="0"/>
                <a:t> Еритроцити</a:t>
              </a:r>
              <a:endParaRPr lang="x-none" sz="1600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936809" y="2403328"/>
              <a:ext cx="705642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x-none" sz="1600" dirty="0" smtClean="0"/>
                <a:t>Јетра</a:t>
              </a:r>
              <a:endParaRPr lang="x-none" sz="1600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6194738" y="2387279"/>
              <a:ext cx="644728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x-none" sz="1600" dirty="0" smtClean="0"/>
                <a:t>Срце</a:t>
              </a:r>
              <a:endParaRPr lang="x-none" sz="1600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528217" y="2422746"/>
              <a:ext cx="838691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x-none" sz="1600" dirty="0" smtClean="0"/>
                <a:t>Мишић</a:t>
              </a:r>
              <a:endParaRPr lang="x-none" sz="16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236372" y="5602310"/>
              <a:ext cx="1470274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x-none" dirty="0" smtClean="0"/>
                <a:t>Осетљивост</a:t>
              </a:r>
              <a:endParaRPr lang="x-none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274765" y="5602310"/>
              <a:ext cx="1737976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x-none" dirty="0" smtClean="0"/>
                <a:t>Специфичност</a:t>
              </a:r>
              <a:endParaRPr lang="x-none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788097" y="5971642"/>
              <a:ext cx="2297424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x-none" sz="2000" dirty="0" smtClean="0"/>
                <a:t>Ензимски профил</a:t>
              </a:r>
              <a:endParaRPr lang="x-none" sz="2000" dirty="0"/>
            </a:p>
          </p:txBody>
        </p:sp>
      </p:grpSp>
    </p:spTree>
    <p:extLst>
      <p:ext uri="{BB962C8B-B14F-4D97-AF65-F5344CB8AC3E}">
        <p14:creationId xmlns="" xmlns:p14="http://schemas.microsoft.com/office/powerpoint/2010/main" val="2043635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/>
          </p:nvPr>
        </p:nvGraphicFramePr>
        <p:xfrm>
          <a:off x="90151" y="34479"/>
          <a:ext cx="9053849" cy="683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75776"/>
                <a:gridCol w="2730321"/>
                <a:gridCol w="3747752"/>
              </a:tblGrid>
              <a:tr h="370840">
                <a:tc>
                  <a:txBody>
                    <a:bodyPr/>
                    <a:lstStyle/>
                    <a:p>
                      <a:r>
                        <a:rPr lang="x-none" sz="1600" dirty="0" smtClean="0">
                          <a:solidFill>
                            <a:schemeClr val="tx1"/>
                          </a:solidFill>
                        </a:rPr>
                        <a:t>ензим</a:t>
                      </a:r>
                      <a:endParaRPr lang="x-none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z="1600" dirty="0" smtClean="0">
                          <a:solidFill>
                            <a:schemeClr val="tx1"/>
                          </a:solidFill>
                        </a:rPr>
                        <a:t>локализација</a:t>
                      </a:r>
                      <a:endParaRPr lang="x-none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z="1600" dirty="0" smtClean="0">
                          <a:solidFill>
                            <a:schemeClr val="tx1"/>
                          </a:solidFill>
                        </a:rPr>
                        <a:t>Болести (дијагностички значај)</a:t>
                      </a:r>
                      <a:endParaRPr lang="x-none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x-none" sz="1600" dirty="0" smtClean="0"/>
                        <a:t>Алкална фосфатаза - АЛП </a:t>
                      </a:r>
                      <a:r>
                        <a:rPr lang="en-US" sz="1600" dirty="0" smtClean="0"/>
                        <a:t>(</a:t>
                      </a:r>
                      <a:r>
                        <a:rPr lang="en-US" sz="1600" baseline="0" dirty="0" smtClean="0"/>
                        <a:t>ALP)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x-none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z="1600" dirty="0" smtClean="0"/>
                        <a:t>Јетра, кости, плацента, интестинална мукоза, бубрези</a:t>
                      </a:r>
                      <a:endParaRPr lang="x-non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z="1600" dirty="0" smtClean="0"/>
                        <a:t>Раст или разградња костију, холестаза у јетри</a:t>
                      </a:r>
                      <a:endParaRPr lang="x-none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x-none" sz="1600" dirty="0" smtClean="0"/>
                        <a:t>Амилаза - АМИЛ</a:t>
                      </a:r>
                      <a:r>
                        <a:rPr lang="en-US" sz="1600" baseline="0" dirty="0" smtClean="0"/>
                        <a:t>(AMYL)</a:t>
                      </a:r>
                      <a:endParaRPr lang="x-none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z="1600" dirty="0" smtClean="0"/>
                        <a:t>Пљувачне жлезде, панкреас, оваријум</a:t>
                      </a:r>
                      <a:endParaRPr lang="x-non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z="1600" dirty="0" smtClean="0"/>
                        <a:t>Некроза панкреаса</a:t>
                      </a:r>
                      <a:endParaRPr lang="x-none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x-none" sz="1600" dirty="0" smtClean="0"/>
                        <a:t>Аланин аминотрансфераза- АЛТ (</a:t>
                      </a:r>
                      <a:r>
                        <a:rPr lang="en-US" sz="1600" dirty="0" smtClean="0"/>
                        <a:t>ALT)</a:t>
                      </a:r>
                      <a:endParaRPr lang="x-none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z="1600" dirty="0" smtClean="0"/>
                        <a:t>Јетра, скелетни мишићи, срце</a:t>
                      </a:r>
                      <a:endParaRPr lang="x-non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z="1600" dirty="0" smtClean="0"/>
                        <a:t>Оштећење хепатоцита (паренхимске</a:t>
                      </a:r>
                      <a:r>
                        <a:rPr lang="x-none" sz="1600" baseline="0" dirty="0" smtClean="0"/>
                        <a:t> болести јетре)</a:t>
                      </a:r>
                      <a:endParaRPr lang="x-none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x-none" sz="1600" dirty="0" smtClean="0"/>
                        <a:t>Алдолаза -АЛД </a:t>
                      </a:r>
                      <a:r>
                        <a:rPr lang="en-US" sz="1600" dirty="0" smtClean="0"/>
                        <a:t>(</a:t>
                      </a:r>
                      <a:r>
                        <a:rPr lang="en-US" sz="1600" dirty="0" err="1" smtClean="0"/>
                        <a:t>ALD</a:t>
                      </a:r>
                      <a:r>
                        <a:rPr lang="en-US" sz="1600" dirty="0" smtClean="0"/>
                        <a:t>)</a:t>
                      </a:r>
                      <a:endParaRPr lang="x-none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z="1600" dirty="0" smtClean="0"/>
                        <a:t>Скелетни мишићи , срце</a:t>
                      </a:r>
                      <a:endParaRPr lang="x-non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x-none" sz="1600" dirty="0" smtClean="0"/>
                        <a:t>Оштећење мишића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x-none" sz="1600" dirty="0" smtClean="0"/>
                        <a:t>Аспартат</a:t>
                      </a:r>
                      <a:r>
                        <a:rPr lang="x-none" sz="1600" baseline="0" dirty="0" smtClean="0"/>
                        <a:t> аминотрансфераза- </a:t>
                      </a:r>
                      <a:r>
                        <a:rPr lang="x-none" sz="1600" dirty="0" smtClean="0"/>
                        <a:t>АСТ</a:t>
                      </a:r>
                      <a:r>
                        <a:rPr lang="en-US" sz="1600" dirty="0" smtClean="0"/>
                        <a:t> (AST)</a:t>
                      </a:r>
                      <a:endParaRPr lang="x-none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z="1600" dirty="0" smtClean="0"/>
                        <a:t>Јетра, скелетни мишићи,срце, бубрези, еритроцити</a:t>
                      </a:r>
                      <a:endParaRPr lang="x-non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x-none" sz="1600" dirty="0" smtClean="0"/>
                        <a:t>Оштећење хепатоцита и миокарда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x-none" sz="1600" dirty="0" smtClean="0"/>
                        <a:t>Гама глутамил транспептидаза-ГГТ</a:t>
                      </a:r>
                      <a:r>
                        <a:rPr lang="en-US" sz="1600" dirty="0" smtClean="0"/>
                        <a:t> (</a:t>
                      </a:r>
                      <a:r>
                        <a:rPr lang="en-US" sz="1600" dirty="0" err="1" smtClean="0"/>
                        <a:t>GGT</a:t>
                      </a:r>
                      <a:r>
                        <a:rPr lang="en-US" sz="1600" dirty="0" smtClean="0"/>
                        <a:t>)</a:t>
                      </a:r>
                      <a:endParaRPr lang="x-none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z="1600" dirty="0" smtClean="0"/>
                        <a:t>Јетра, бубрези</a:t>
                      </a:r>
                      <a:endParaRPr lang="x-non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z="1600" dirty="0" smtClean="0"/>
                        <a:t>Холестаза у јетри, алкохолизам</a:t>
                      </a:r>
                      <a:endParaRPr lang="x-none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x-none" sz="1600" dirty="0" smtClean="0"/>
                        <a:t>Глутамат деходрогеназа-ГДХ</a:t>
                      </a:r>
                      <a:r>
                        <a:rPr lang="en-US" sz="1600" dirty="0" smtClean="0"/>
                        <a:t> (</a:t>
                      </a:r>
                      <a:r>
                        <a:rPr lang="en-US" sz="1600" dirty="0" err="1" smtClean="0"/>
                        <a:t>GDH</a:t>
                      </a:r>
                      <a:r>
                        <a:rPr lang="en-US" sz="1600" dirty="0" smtClean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z="1600" dirty="0" smtClean="0"/>
                        <a:t>јетра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z="1600" dirty="0" smtClean="0"/>
                        <a:t>Оштећење</a:t>
                      </a:r>
                      <a:r>
                        <a:rPr lang="x-none" sz="1600" baseline="0" dirty="0" smtClean="0"/>
                        <a:t> хепатоцита</a:t>
                      </a:r>
                      <a:endParaRPr lang="x-none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x-none" sz="1600" dirty="0" smtClean="0">
                          <a:solidFill>
                            <a:schemeClr val="tx1"/>
                          </a:solidFill>
                        </a:rPr>
                        <a:t>Хидроксибутират деходрогеназа -ХБДХ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 (</a:t>
                      </a:r>
                      <a:r>
                        <a:rPr lang="en-US" sz="1600" dirty="0" err="1" smtClean="0">
                          <a:solidFill>
                            <a:schemeClr val="tx1"/>
                          </a:solidFill>
                        </a:rPr>
                        <a:t>HBDH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x-none" sz="16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x-none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z="1600" dirty="0" smtClean="0">
                          <a:solidFill>
                            <a:schemeClr val="tx1"/>
                          </a:solidFill>
                        </a:rPr>
                        <a:t>Јетра, срце</a:t>
                      </a:r>
                      <a:endParaRPr lang="x-none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x-none" sz="1600" dirty="0" smtClean="0">
                          <a:solidFill>
                            <a:schemeClr val="tx1"/>
                          </a:solidFill>
                        </a:rPr>
                        <a:t>Оштећење хепатоцита и миокарда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x-none" sz="1600" dirty="0" smtClean="0"/>
                        <a:t>Холинес</a:t>
                      </a:r>
                      <a:r>
                        <a:rPr lang="sr-Cyrl-RS" sz="1600" dirty="0" smtClean="0"/>
                        <a:t>т</a:t>
                      </a:r>
                      <a:r>
                        <a:rPr lang="x-none" sz="1600" dirty="0" smtClean="0"/>
                        <a:t>ераза -ЦХЕ</a:t>
                      </a:r>
                      <a:r>
                        <a:rPr lang="en-US" sz="1600" dirty="0" smtClean="0"/>
                        <a:t> (</a:t>
                      </a:r>
                      <a:r>
                        <a:rPr lang="en-US" sz="1600" dirty="0" err="1" smtClean="0"/>
                        <a:t>CHE</a:t>
                      </a:r>
                      <a:r>
                        <a:rPr lang="en-US" sz="1600" dirty="0" smtClean="0"/>
                        <a:t>)</a:t>
                      </a:r>
                      <a:endParaRPr lang="x-none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z="1600" dirty="0" smtClean="0"/>
                        <a:t>јетра</a:t>
                      </a:r>
                      <a:endParaRPr lang="x-non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z="1600" dirty="0" smtClean="0"/>
                        <a:t>Тровање органским фосфатима, оштећење хепатоцита</a:t>
                      </a:r>
                      <a:endParaRPr lang="x-none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858146" y="-9015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x-none" dirty="0"/>
          </a:p>
        </p:txBody>
      </p:sp>
    </p:spTree>
    <p:extLst>
      <p:ext uri="{BB962C8B-B14F-4D97-AF65-F5344CB8AC3E}">
        <p14:creationId xmlns="" xmlns:p14="http://schemas.microsoft.com/office/powerpoint/2010/main" val="1233615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/>
          </p:nvPr>
        </p:nvGraphicFramePr>
        <p:xfrm>
          <a:off x="157656" y="914399"/>
          <a:ext cx="8986344" cy="52040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95448"/>
                <a:gridCol w="2522482"/>
                <a:gridCol w="3468414"/>
              </a:tblGrid>
              <a:tr h="173423">
                <a:tc>
                  <a:txBody>
                    <a:bodyPr/>
                    <a:lstStyle/>
                    <a:p>
                      <a:r>
                        <a:rPr lang="x-none" dirty="0" smtClean="0"/>
                        <a:t>ензим</a:t>
                      </a:r>
                      <a:endParaRPr lang="x-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dirty="0" smtClean="0"/>
                        <a:t>локализација</a:t>
                      </a:r>
                      <a:endParaRPr lang="x-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dirty="0" smtClean="0"/>
                        <a:t>Болести (дијаностички</a:t>
                      </a:r>
                      <a:r>
                        <a:rPr lang="x-none" baseline="0" dirty="0" smtClean="0"/>
                        <a:t> значај)</a:t>
                      </a:r>
                      <a:endParaRPr lang="x-none" dirty="0" smtClean="0"/>
                    </a:p>
                    <a:p>
                      <a:endParaRPr lang="x-none" dirty="0"/>
                    </a:p>
                  </a:txBody>
                  <a:tcPr/>
                </a:tc>
              </a:tr>
              <a:tr h="540652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x-none" sz="1800" dirty="0" smtClean="0"/>
                        <a:t>Кисела фосфатаза -АЦП</a:t>
                      </a:r>
                      <a:r>
                        <a:rPr lang="en-US" sz="1800" dirty="0" smtClean="0"/>
                        <a:t> (</a:t>
                      </a:r>
                      <a:r>
                        <a:rPr lang="en-US" sz="1800" dirty="0" err="1" smtClean="0"/>
                        <a:t>ACP</a:t>
                      </a:r>
                      <a:r>
                        <a:rPr lang="en-US" sz="1800" dirty="0" smtClean="0"/>
                        <a:t>)</a:t>
                      </a:r>
                      <a:endParaRPr lang="x-none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x-none" sz="1800" dirty="0" smtClean="0"/>
                        <a:t>Простата, еритроцити</a:t>
                      </a:r>
                    </a:p>
                    <a:p>
                      <a:endParaRPr lang="x-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x-none" sz="1800" dirty="0" smtClean="0"/>
                        <a:t>Карцином простате</a:t>
                      </a:r>
                    </a:p>
                    <a:p>
                      <a:endParaRPr lang="x-none" dirty="0"/>
                    </a:p>
                  </a:txBody>
                  <a:tcPr/>
                </a:tc>
              </a:tr>
              <a:tr h="540652">
                <a:tc>
                  <a:txBody>
                    <a:bodyPr/>
                    <a:lstStyle/>
                    <a:p>
                      <a:r>
                        <a:rPr lang="x-none" sz="1800" dirty="0" smtClean="0"/>
                        <a:t>Креатин фосфокиназа-ЦК </a:t>
                      </a:r>
                      <a:r>
                        <a:rPr lang="en-US" sz="1800" dirty="0" smtClean="0"/>
                        <a:t>(</a:t>
                      </a:r>
                      <a:r>
                        <a:rPr lang="en-US" sz="1800" dirty="0" err="1" smtClean="0"/>
                        <a:t>CK</a:t>
                      </a:r>
                      <a:r>
                        <a:rPr lang="en-US" sz="1800" dirty="0" smtClean="0"/>
                        <a:t>)</a:t>
                      </a:r>
                      <a:endParaRPr lang="x-none" sz="1800" dirty="0" smtClean="0"/>
                    </a:p>
                    <a:p>
                      <a:endParaRPr lang="x-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dirty="0" smtClean="0"/>
                        <a:t>Скелетни</a:t>
                      </a:r>
                      <a:r>
                        <a:rPr lang="x-none" baseline="0" dirty="0" smtClean="0"/>
                        <a:t> и глатни мишићи, мозак, срце</a:t>
                      </a:r>
                      <a:endParaRPr lang="x-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z="1800" dirty="0" smtClean="0"/>
                        <a:t>Оштећење</a:t>
                      </a:r>
                      <a:r>
                        <a:rPr lang="x-none" sz="1800" baseline="0" dirty="0" smtClean="0"/>
                        <a:t> миокарда, мишића и мозга</a:t>
                      </a:r>
                      <a:endParaRPr lang="x-none" sz="1800" dirty="0"/>
                    </a:p>
                  </a:txBody>
                  <a:tcPr/>
                </a:tc>
              </a:tr>
              <a:tr h="540652">
                <a:tc>
                  <a:txBody>
                    <a:bodyPr/>
                    <a:lstStyle/>
                    <a:p>
                      <a:r>
                        <a:rPr lang="x-none" sz="1800" dirty="0" smtClean="0"/>
                        <a:t>Лактат деходрогеназа-ЛДХ</a:t>
                      </a:r>
                      <a:r>
                        <a:rPr lang="en-US" sz="1800" dirty="0" smtClean="0"/>
                        <a:t> (</a:t>
                      </a:r>
                      <a:r>
                        <a:rPr lang="en-US" sz="1800" dirty="0" err="1" smtClean="0"/>
                        <a:t>LDH</a:t>
                      </a:r>
                      <a:r>
                        <a:rPr lang="en-US" sz="1800" dirty="0" smtClean="0"/>
                        <a:t>)</a:t>
                      </a:r>
                      <a:endParaRPr lang="x-none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dirty="0" smtClean="0"/>
                        <a:t>Срце, јетра, скелетни мишићи,еритроцити, тромбоцити</a:t>
                      </a:r>
                      <a:endParaRPr lang="x-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x-none" sz="1800" dirty="0" smtClean="0"/>
                        <a:t>Оштећење хепатоцита и миокарда, хемолиза</a:t>
                      </a:r>
                    </a:p>
                    <a:p>
                      <a:endParaRPr lang="x-none" dirty="0"/>
                    </a:p>
                  </a:txBody>
                  <a:tcPr/>
                </a:tc>
              </a:tr>
              <a:tr h="540652">
                <a:tc>
                  <a:txBody>
                    <a:bodyPr/>
                    <a:lstStyle/>
                    <a:p>
                      <a:r>
                        <a:rPr lang="x-none" sz="1800" dirty="0" smtClean="0"/>
                        <a:t>Липаза - ЛИП</a:t>
                      </a:r>
                      <a:r>
                        <a:rPr lang="en-US" sz="1800" dirty="0" smtClean="0"/>
                        <a:t> (LIP)</a:t>
                      </a:r>
                      <a:endParaRPr lang="x-non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dirty="0" smtClean="0"/>
                        <a:t>панкреас</a:t>
                      </a:r>
                      <a:endParaRPr lang="x-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z="1800" dirty="0" smtClean="0"/>
                        <a:t>Некроза панкреса</a:t>
                      </a:r>
                      <a:endParaRPr lang="x-none" sz="1800" dirty="0"/>
                    </a:p>
                  </a:txBody>
                  <a:tcPr/>
                </a:tc>
              </a:tr>
              <a:tr h="540652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x-none" sz="1800" dirty="0" smtClean="0"/>
                        <a:t>Трипсин- ТРИП</a:t>
                      </a:r>
                      <a:r>
                        <a:rPr lang="en-US" sz="1800" dirty="0" smtClean="0"/>
                        <a:t> (TRIP)</a:t>
                      </a:r>
                      <a:endParaRPr lang="x-none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dirty="0" smtClean="0"/>
                        <a:t>панкреас</a:t>
                      </a:r>
                      <a:endParaRPr lang="x-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x-none" sz="1800" dirty="0" smtClean="0"/>
                        <a:t>Некроза панкреса</a:t>
                      </a:r>
                    </a:p>
                    <a:p>
                      <a:endParaRPr lang="x-none" sz="1800" dirty="0"/>
                    </a:p>
                  </a:txBody>
                  <a:tcPr/>
                </a:tc>
              </a:tr>
              <a:tr h="540652">
                <a:tc>
                  <a:txBody>
                    <a:bodyPr/>
                    <a:lstStyle/>
                    <a:p>
                      <a:r>
                        <a:rPr lang="x-none" sz="1800" dirty="0" smtClean="0"/>
                        <a:t>5’нуклеотидаза</a:t>
                      </a:r>
                      <a:endParaRPr lang="x-non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dirty="0" smtClean="0"/>
                        <a:t>Хепатобилијарни тракт</a:t>
                      </a:r>
                      <a:endParaRPr lang="x-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z="1800" dirty="0" smtClean="0"/>
                        <a:t>Хепатобилијарне болести</a:t>
                      </a:r>
                      <a:endParaRPr lang="x-none" sz="1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545145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0" y="762000"/>
            <a:ext cx="9144000" cy="4525963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endParaRPr lang="en-US" altLang="sr-Latn-RS" sz="2000" dirty="0" smtClean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</a:pPr>
            <a:r>
              <a:rPr lang="sr-Cyrl-CS" altLang="sr-Latn-RS" sz="2000" dirty="0" smtClean="0">
                <a:solidFill>
                  <a:schemeClr val="tx1"/>
                </a:solidFill>
              </a:rPr>
              <a:t>Повећање вредности овог ензима знак је оштећења ћелије</a:t>
            </a:r>
            <a:r>
              <a:rPr lang="en-US" altLang="sr-Latn-RS" sz="2000" dirty="0" smtClean="0">
                <a:solidFill>
                  <a:schemeClr val="tx1"/>
                </a:solidFill>
              </a:rPr>
              <a:t> </a:t>
            </a:r>
            <a:endParaRPr lang="sr-Cyrl-CS" altLang="sr-Latn-RS" sz="2000" dirty="0" smtClean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</a:pPr>
            <a:endParaRPr lang="en-US" altLang="sr-Latn-RS" sz="2000" dirty="0" smtClean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</a:pPr>
            <a:r>
              <a:rPr lang="sr-Cyrl-CS" altLang="sr-Latn-RS" sz="2000" dirty="0" smtClean="0">
                <a:solidFill>
                  <a:schemeClr val="tx1"/>
                </a:solidFill>
              </a:rPr>
              <a:t>Ензим гликолизе - Катализује превођење пирогрожћане, киселине (пируват, </a:t>
            </a:r>
            <a:r>
              <a:rPr lang="en-US" altLang="sr-Latn-RS" sz="2000" dirty="0" smtClean="0">
                <a:solidFill>
                  <a:schemeClr val="tx1"/>
                </a:solidFill>
                <a:cs typeface="Arial" panose="020B0604020202020204" pitchFamily="34" charset="0"/>
              </a:rPr>
              <a:t>P</a:t>
            </a:r>
            <a:r>
              <a:rPr lang="sr-Cyrl-CS" altLang="sr-Latn-RS" sz="2000" dirty="0" smtClean="0">
                <a:solidFill>
                  <a:schemeClr val="tx1"/>
                </a:solidFill>
                <a:cs typeface="Arial" panose="020B0604020202020204" pitchFamily="34" charset="0"/>
              </a:rPr>
              <a:t>)</a:t>
            </a:r>
            <a:r>
              <a:rPr lang="sr-Cyrl-CS" altLang="sr-Latn-RS" sz="2000" dirty="0" smtClean="0">
                <a:solidFill>
                  <a:schemeClr val="tx1"/>
                </a:solidFill>
              </a:rPr>
              <a:t> у млечну (лактат, </a:t>
            </a:r>
            <a:r>
              <a:rPr lang="en-US" altLang="sr-Latn-RS" sz="2000" dirty="0" smtClean="0">
                <a:solidFill>
                  <a:schemeClr val="tx1"/>
                </a:solidFill>
                <a:cs typeface="Arial" panose="020B0604020202020204" pitchFamily="34" charset="0"/>
              </a:rPr>
              <a:t>L</a:t>
            </a:r>
            <a:r>
              <a:rPr lang="sr-Cyrl-CS" altLang="sr-Latn-RS" sz="2000" dirty="0" smtClean="0">
                <a:solidFill>
                  <a:schemeClr val="tx1"/>
                </a:solidFill>
                <a:cs typeface="Arial" panose="020B0604020202020204" pitchFamily="34" charset="0"/>
              </a:rPr>
              <a:t>)</a:t>
            </a:r>
            <a:r>
              <a:rPr lang="sr-Cyrl-CS" altLang="sr-Latn-RS" sz="2000" dirty="0" smtClean="0">
                <a:solidFill>
                  <a:schemeClr val="tx1"/>
                </a:solidFill>
              </a:rPr>
              <a:t> у анаеробној гликолизи  и обрнуто (</a:t>
            </a:r>
            <a:r>
              <a:rPr lang="en-US" altLang="sr-Latn-RS" sz="2000" dirty="0" err="1" smtClean="0">
                <a:solidFill>
                  <a:schemeClr val="tx1"/>
                </a:solidFill>
                <a:cs typeface="Arial" panose="020B0604020202020204" pitchFamily="34" charset="0"/>
              </a:rPr>
              <a:t>L→P</a:t>
            </a:r>
            <a:r>
              <a:rPr lang="sr-Cyrl-CS" altLang="sr-Latn-RS" sz="2000" dirty="0" smtClean="0">
                <a:solidFill>
                  <a:schemeClr val="tx1"/>
                </a:solidFill>
                <a:cs typeface="Arial" panose="020B0604020202020204" pitchFamily="34" charset="0"/>
              </a:rPr>
              <a:t>)</a:t>
            </a:r>
            <a:endParaRPr lang="sr-Cyrl-CS" altLang="sr-Latn-RS" sz="2000" dirty="0" smtClean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</a:pPr>
            <a:endParaRPr lang="sr-Cyrl-CS" altLang="sr-Latn-RS" sz="2000" dirty="0" smtClean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</a:pPr>
            <a:r>
              <a:rPr lang="sr-Cyrl-CS" altLang="sr-Latn-RS" sz="2000" dirty="0" smtClean="0">
                <a:solidFill>
                  <a:schemeClr val="tx1"/>
                </a:solidFill>
              </a:rPr>
              <a:t>Присутан у свим ћелијама; високе концентрације присутне у мишићима, еритроцитима, јетри</a:t>
            </a:r>
            <a:r>
              <a:rPr lang="en-US" altLang="sr-Latn-RS" sz="2000" dirty="0" smtClean="0">
                <a:solidFill>
                  <a:schemeClr val="tx1"/>
                </a:solidFill>
              </a:rPr>
              <a:t>,</a:t>
            </a:r>
            <a:r>
              <a:rPr lang="sr-Cyrl-CS" altLang="sr-Latn-RS" sz="2000" dirty="0" smtClean="0">
                <a:solidFill>
                  <a:schemeClr val="tx1"/>
                </a:solidFill>
              </a:rPr>
              <a:t> плућима, мозгу, бубрезима</a:t>
            </a:r>
            <a:endParaRPr lang="en-US" altLang="sr-Latn-RS" sz="2000" dirty="0" smtClean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</a:pPr>
            <a:endParaRPr lang="en-US" altLang="sr-Latn-RS" sz="2000" dirty="0" smtClean="0">
              <a:solidFill>
                <a:schemeClr val="tx1"/>
              </a:solidFill>
            </a:endParaRPr>
          </a:p>
        </p:txBody>
      </p:sp>
      <p:pic>
        <p:nvPicPr>
          <p:cNvPr id="3" name="Picture 4" descr="File:LDH reaction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900" y="4162425"/>
            <a:ext cx="6934200" cy="225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2308539" y="192087"/>
            <a:ext cx="8229600" cy="1139825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sr-Latn-CS" altLang="sr-Latn-RS" sz="2400" b="1" dirty="0" smtClean="0">
                <a:solidFill>
                  <a:schemeClr val="tx1"/>
                </a:solidFill>
                <a:latin typeface="+mn-lt"/>
              </a:rPr>
              <a:t>LDH –</a:t>
            </a:r>
            <a:r>
              <a:rPr lang="sr-Cyrl-CS" altLang="sr-Latn-RS" sz="2400" b="1" dirty="0" smtClean="0">
                <a:solidFill>
                  <a:schemeClr val="tx1"/>
                </a:solidFill>
                <a:latin typeface="+mn-lt"/>
              </a:rPr>
              <a:t> ЛАКТАТ ДЕХИДРОГЕНАЗА</a:t>
            </a:r>
            <a:endParaRPr lang="en-US" altLang="sr-Latn-RS" sz="2400" b="1" dirty="0" smtClean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217089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457200" y="762000"/>
            <a:ext cx="8686800" cy="617220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600" indent="-609600"/>
            <a:endParaRPr lang="sr-Cyrl-CS" altLang="sr-Latn-RS" dirty="0" smtClean="0">
              <a:solidFill>
                <a:schemeClr val="tx1"/>
              </a:solidFill>
            </a:endParaRPr>
          </a:p>
          <a:p>
            <a:pPr marL="609600" indent="-609600"/>
            <a:endParaRPr lang="sr-Cyrl-CS" altLang="sr-Latn-RS" dirty="0" smtClean="0">
              <a:solidFill>
                <a:schemeClr val="tx1"/>
              </a:solidFill>
            </a:endParaRPr>
          </a:p>
          <a:p>
            <a:pPr marL="609600" indent="-609600"/>
            <a:r>
              <a:rPr lang="sr-Cyrl-CS" altLang="sr-Latn-RS" sz="2000" dirty="0" smtClean="0">
                <a:solidFill>
                  <a:schemeClr val="tx1"/>
                </a:solidFill>
              </a:rPr>
              <a:t>Активна форма - </a:t>
            </a:r>
            <a:r>
              <a:rPr lang="en-US" altLang="sr-Latn-RS" sz="2000" dirty="0" smtClean="0">
                <a:solidFill>
                  <a:schemeClr val="tx1"/>
                </a:solidFill>
              </a:rPr>
              <a:t>T</a:t>
            </a:r>
            <a:r>
              <a:rPr lang="sr-Cyrl-CS" altLang="sr-Latn-RS" sz="2000" dirty="0" smtClean="0">
                <a:solidFill>
                  <a:schemeClr val="tx1"/>
                </a:solidFill>
              </a:rPr>
              <a:t>етрамер који чине 4 субјединице</a:t>
            </a:r>
            <a:r>
              <a:rPr lang="en-US" altLang="sr-Latn-RS" sz="2000" dirty="0" smtClean="0">
                <a:solidFill>
                  <a:schemeClr val="tx1"/>
                </a:solidFill>
              </a:rPr>
              <a:t>.</a:t>
            </a:r>
          </a:p>
          <a:p>
            <a:pPr marL="609600" indent="-609600"/>
            <a:r>
              <a:rPr lang="sr-Cyrl-CS" altLang="sr-Latn-RS" sz="2000" dirty="0" smtClean="0">
                <a:solidFill>
                  <a:schemeClr val="tx1"/>
                </a:solidFill>
              </a:rPr>
              <a:t>Два типа субјединица</a:t>
            </a:r>
            <a:r>
              <a:rPr lang="en-US" altLang="sr-Latn-RS" sz="2000" dirty="0" smtClean="0">
                <a:solidFill>
                  <a:schemeClr val="tx1"/>
                </a:solidFill>
              </a:rPr>
              <a:t>: M </a:t>
            </a:r>
            <a:r>
              <a:rPr lang="sr-Cyrl-CS" altLang="sr-Latn-RS" sz="2000" dirty="0" smtClean="0">
                <a:solidFill>
                  <a:schemeClr val="tx1"/>
                </a:solidFill>
              </a:rPr>
              <a:t>и</a:t>
            </a:r>
            <a:r>
              <a:rPr lang="en-US" altLang="sr-Latn-RS" sz="2000" dirty="0" smtClean="0">
                <a:solidFill>
                  <a:schemeClr val="tx1"/>
                </a:solidFill>
              </a:rPr>
              <a:t> H</a:t>
            </a:r>
            <a:r>
              <a:rPr lang="sr-Cyrl-CS" altLang="sr-Latn-RS" sz="2000" dirty="0" smtClean="0">
                <a:solidFill>
                  <a:schemeClr val="tx1"/>
                </a:solidFill>
              </a:rPr>
              <a:t>.</a:t>
            </a:r>
          </a:p>
          <a:p>
            <a:pPr marL="609600" indent="-609600"/>
            <a:r>
              <a:rPr lang="sr-Cyrl-CS" altLang="sr-Latn-RS" sz="2000" dirty="0" smtClean="0">
                <a:solidFill>
                  <a:schemeClr val="tx1"/>
                </a:solidFill>
              </a:rPr>
              <a:t>Пет изоензима: </a:t>
            </a:r>
            <a:r>
              <a:rPr lang="sr-Latn-CS" altLang="sr-Latn-RS" sz="2000" dirty="0" smtClean="0">
                <a:solidFill>
                  <a:schemeClr val="tx1"/>
                </a:solidFill>
              </a:rPr>
              <a:t>H4 , H3M1 ,</a:t>
            </a:r>
            <a:r>
              <a:rPr lang="sr-Cyrl-CS" altLang="sr-Latn-RS" sz="2000" dirty="0" smtClean="0">
                <a:solidFill>
                  <a:schemeClr val="tx1"/>
                </a:solidFill>
              </a:rPr>
              <a:t> </a:t>
            </a:r>
            <a:r>
              <a:rPr lang="sr-Latn-CS" altLang="sr-Latn-RS" sz="2000" dirty="0" smtClean="0">
                <a:solidFill>
                  <a:schemeClr val="tx1"/>
                </a:solidFill>
              </a:rPr>
              <a:t>H2M2</a:t>
            </a:r>
            <a:r>
              <a:rPr lang="sr-Cyrl-CS" altLang="sr-Latn-RS" sz="2000" dirty="0" smtClean="0">
                <a:solidFill>
                  <a:schemeClr val="tx1"/>
                </a:solidFill>
              </a:rPr>
              <a:t>,</a:t>
            </a:r>
            <a:r>
              <a:rPr lang="sr-Latn-CS" altLang="sr-Latn-RS" sz="2000" dirty="0" smtClean="0">
                <a:solidFill>
                  <a:schemeClr val="tx1"/>
                </a:solidFill>
              </a:rPr>
              <a:t> HM3 , M4</a:t>
            </a:r>
            <a:endParaRPr lang="sr-Cyrl-CS" altLang="sr-Latn-RS" sz="2000" dirty="0" smtClean="0">
              <a:solidFill>
                <a:schemeClr val="tx1"/>
              </a:solidFill>
            </a:endParaRPr>
          </a:p>
          <a:p>
            <a:pPr marL="609600" indent="-609600"/>
            <a:r>
              <a:rPr lang="sr-Latn-CS" altLang="sr-Latn-RS" sz="2000" dirty="0" smtClean="0">
                <a:solidFill>
                  <a:schemeClr val="tx1"/>
                </a:solidFill>
              </a:rPr>
              <a:t>H4</a:t>
            </a:r>
            <a:r>
              <a:rPr lang="sr-Cyrl-CS" altLang="sr-Latn-RS" sz="2000" dirty="0" smtClean="0">
                <a:solidFill>
                  <a:schemeClr val="tx1"/>
                </a:solidFill>
              </a:rPr>
              <a:t> - </a:t>
            </a:r>
            <a:r>
              <a:rPr lang="en-US" altLang="sr-Latn-RS" sz="2000" dirty="0" err="1" smtClean="0">
                <a:solidFill>
                  <a:schemeClr val="tx1"/>
                </a:solidFill>
              </a:rPr>
              <a:t>LDH1</a:t>
            </a:r>
            <a:r>
              <a:rPr lang="en-US" altLang="sr-Latn-RS" sz="2000" dirty="0" smtClean="0">
                <a:solidFill>
                  <a:schemeClr val="tx1"/>
                </a:solidFill>
              </a:rPr>
              <a:t> - </a:t>
            </a:r>
            <a:r>
              <a:rPr lang="sr-Cyrl-CS" altLang="sr-Latn-RS" sz="2000" dirty="0" smtClean="0">
                <a:solidFill>
                  <a:schemeClr val="tx1"/>
                </a:solidFill>
              </a:rPr>
              <a:t>срчани мишић</a:t>
            </a:r>
          </a:p>
          <a:p>
            <a:pPr marL="609600" indent="-609600"/>
            <a:r>
              <a:rPr lang="sr-Latn-CS" altLang="sr-Latn-RS" sz="2000" dirty="0" smtClean="0">
                <a:solidFill>
                  <a:schemeClr val="tx1"/>
                </a:solidFill>
              </a:rPr>
              <a:t>H3M1</a:t>
            </a:r>
            <a:r>
              <a:rPr lang="sr-Cyrl-CS" altLang="sr-Latn-RS" sz="2000" dirty="0" smtClean="0">
                <a:solidFill>
                  <a:schemeClr val="tx1"/>
                </a:solidFill>
              </a:rPr>
              <a:t> – </a:t>
            </a:r>
            <a:r>
              <a:rPr lang="en-US" altLang="sr-Latn-RS" sz="2000" dirty="0" err="1" smtClean="0">
                <a:solidFill>
                  <a:schemeClr val="tx1"/>
                </a:solidFill>
              </a:rPr>
              <a:t>LDH2</a:t>
            </a:r>
            <a:r>
              <a:rPr lang="en-US" altLang="sr-Latn-RS" sz="2000" dirty="0" smtClean="0">
                <a:solidFill>
                  <a:schemeClr val="tx1"/>
                </a:solidFill>
              </a:rPr>
              <a:t> - </a:t>
            </a:r>
            <a:r>
              <a:rPr lang="sr-Cyrl-CS" altLang="sr-Latn-RS" sz="2000" dirty="0" smtClean="0">
                <a:solidFill>
                  <a:schemeClr val="tx1"/>
                </a:solidFill>
              </a:rPr>
              <a:t>срчани мишић</a:t>
            </a:r>
          </a:p>
          <a:p>
            <a:pPr marL="609600" indent="-609600"/>
            <a:r>
              <a:rPr lang="sr-Latn-CS" altLang="sr-Latn-RS" sz="2000" dirty="0" smtClean="0">
                <a:solidFill>
                  <a:schemeClr val="tx1"/>
                </a:solidFill>
              </a:rPr>
              <a:t>H2M2</a:t>
            </a:r>
            <a:r>
              <a:rPr lang="sr-Cyrl-CS" altLang="sr-Latn-RS" sz="2000" dirty="0" smtClean="0">
                <a:solidFill>
                  <a:schemeClr val="tx1"/>
                </a:solidFill>
              </a:rPr>
              <a:t> – </a:t>
            </a:r>
            <a:r>
              <a:rPr lang="en-US" altLang="sr-Latn-RS" sz="2000" dirty="0" err="1" smtClean="0">
                <a:solidFill>
                  <a:schemeClr val="tx1"/>
                </a:solidFill>
              </a:rPr>
              <a:t>LDH3</a:t>
            </a:r>
            <a:r>
              <a:rPr lang="en-US" altLang="sr-Latn-RS" sz="2000" dirty="0" smtClean="0">
                <a:solidFill>
                  <a:schemeClr val="tx1"/>
                </a:solidFill>
              </a:rPr>
              <a:t> - </a:t>
            </a:r>
            <a:r>
              <a:rPr lang="sr-Cyrl-CS" altLang="sr-Latn-RS" sz="2000" dirty="0" smtClean="0">
                <a:solidFill>
                  <a:schemeClr val="tx1"/>
                </a:solidFill>
              </a:rPr>
              <a:t>сва ткива (плућа)</a:t>
            </a:r>
          </a:p>
          <a:p>
            <a:pPr marL="609600" indent="-609600"/>
            <a:r>
              <a:rPr lang="sr-Latn-CS" altLang="sr-Latn-RS" sz="2000" dirty="0" smtClean="0">
                <a:solidFill>
                  <a:schemeClr val="tx1"/>
                </a:solidFill>
              </a:rPr>
              <a:t>HM3</a:t>
            </a:r>
            <a:r>
              <a:rPr lang="sr-Cyrl-CS" altLang="sr-Latn-RS" sz="2000" dirty="0" smtClean="0">
                <a:solidFill>
                  <a:schemeClr val="tx1"/>
                </a:solidFill>
              </a:rPr>
              <a:t> – </a:t>
            </a:r>
            <a:r>
              <a:rPr lang="en-US" altLang="sr-Latn-RS" sz="2000" dirty="0" err="1" smtClean="0">
                <a:solidFill>
                  <a:schemeClr val="tx1"/>
                </a:solidFill>
              </a:rPr>
              <a:t>LDH4</a:t>
            </a:r>
            <a:r>
              <a:rPr lang="en-US" altLang="sr-Latn-RS" sz="2000" dirty="0" smtClean="0">
                <a:solidFill>
                  <a:schemeClr val="tx1"/>
                </a:solidFill>
              </a:rPr>
              <a:t> – </a:t>
            </a:r>
            <a:r>
              <a:rPr lang="sr-Cyrl-CS" altLang="sr-Latn-RS" sz="2000" dirty="0" smtClean="0">
                <a:solidFill>
                  <a:schemeClr val="tx1"/>
                </a:solidFill>
              </a:rPr>
              <a:t>бубрези, плацента, панкреас </a:t>
            </a:r>
          </a:p>
          <a:p>
            <a:pPr marL="609600" indent="-609600"/>
            <a:r>
              <a:rPr lang="sr-Latn-CS" altLang="sr-Latn-RS" sz="2000" dirty="0" smtClean="0">
                <a:solidFill>
                  <a:schemeClr val="tx1"/>
                </a:solidFill>
              </a:rPr>
              <a:t>M4</a:t>
            </a:r>
            <a:r>
              <a:rPr lang="sr-Cyrl-CS" altLang="sr-Latn-RS" sz="2000" dirty="0" smtClean="0">
                <a:solidFill>
                  <a:schemeClr val="tx1"/>
                </a:solidFill>
              </a:rPr>
              <a:t> – </a:t>
            </a:r>
            <a:r>
              <a:rPr lang="en-US" altLang="sr-Latn-RS" sz="2000" dirty="0" err="1" smtClean="0">
                <a:solidFill>
                  <a:schemeClr val="tx1"/>
                </a:solidFill>
              </a:rPr>
              <a:t>LDH5</a:t>
            </a:r>
            <a:r>
              <a:rPr lang="en-US" altLang="sr-Latn-RS" sz="2000" dirty="0" smtClean="0">
                <a:solidFill>
                  <a:schemeClr val="tx1"/>
                </a:solidFill>
              </a:rPr>
              <a:t> - </a:t>
            </a:r>
            <a:r>
              <a:rPr lang="sr-Cyrl-CS" altLang="sr-Latn-RS" sz="2000" dirty="0" smtClean="0">
                <a:solidFill>
                  <a:schemeClr val="tx1"/>
                </a:solidFill>
              </a:rPr>
              <a:t>јетра и скелетни мишићи</a:t>
            </a:r>
          </a:p>
        </p:txBody>
      </p:sp>
      <p:sp>
        <p:nvSpPr>
          <p:cNvPr id="3" name="Rectangle 4"/>
          <p:cNvSpPr txBox="1">
            <a:spLocks noChangeArrowheads="1"/>
          </p:cNvSpPr>
          <p:nvPr/>
        </p:nvSpPr>
        <p:spPr>
          <a:xfrm>
            <a:off x="417490" y="307997"/>
            <a:ext cx="6785020" cy="11398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Ctr="1"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sr-Latn-CS" altLang="sr-Latn-RS" sz="2400" dirty="0" smtClean="0">
                <a:solidFill>
                  <a:schemeClr val="tx1"/>
                </a:solidFill>
                <a:latin typeface="+mn-lt"/>
              </a:rPr>
              <a:t>LDH –</a:t>
            </a:r>
            <a:r>
              <a:rPr lang="sr-Cyrl-CS" altLang="sr-Latn-RS" sz="2400" dirty="0" smtClean="0">
                <a:solidFill>
                  <a:schemeClr val="tx1"/>
                </a:solidFill>
                <a:latin typeface="+mn-lt"/>
              </a:rPr>
              <a:t>ЛАКТАТ ДЕХИДРОГЕНАЗА</a:t>
            </a:r>
            <a:endParaRPr lang="en-US" altLang="sr-Latn-RS" sz="2400" dirty="0" smtClean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4" name="Picture 5" descr="File:Lactate dehydrogenase M4 (muscle) 1I10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152400"/>
            <a:ext cx="17526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4443619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152400" y="608504"/>
            <a:ext cx="8991600" cy="6247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r>
              <a:rPr lang="sr-Cyrl-CS" altLang="sr-Latn-RS" sz="2000" dirty="0">
                <a:latin typeface="+mn-lt"/>
                <a:cs typeface="Arial" panose="020B0604020202020204" pitchFamily="34" charset="0"/>
              </a:rPr>
              <a:t>Повишене вредности активности ензима се могу наћи код различитих болести: </a:t>
            </a:r>
            <a:endParaRPr lang="sr-Cyrl-CS" altLang="sr-Latn-RS" sz="2000" dirty="0" smtClean="0">
              <a:latin typeface="+mn-lt"/>
              <a:cs typeface="Arial" panose="020B0604020202020204" pitchFamily="34" charset="0"/>
            </a:endParaRPr>
          </a:p>
          <a:p>
            <a:endParaRPr lang="sr-Cyrl-CS" altLang="sr-Latn-RS" sz="2000" dirty="0">
              <a:latin typeface="+mn-lt"/>
              <a:cs typeface="Arial" panose="020B0604020202020204" pitchFamily="34" charset="0"/>
            </a:endParaRPr>
          </a:p>
          <a:p>
            <a:pPr lvl="1">
              <a:buFontTx/>
              <a:buChar char="•"/>
            </a:pPr>
            <a:r>
              <a:rPr lang="sr-Cyrl-CS" altLang="sr-Latn-RS" sz="2000" dirty="0">
                <a:latin typeface="+mn-lt"/>
                <a:cs typeface="Arial" panose="020B0604020202020204" pitchFamily="34" charset="0"/>
              </a:rPr>
              <a:t> инфаркта миокарда</a:t>
            </a:r>
            <a:r>
              <a:rPr lang="en-US" altLang="sr-Latn-RS" sz="2000" dirty="0">
                <a:latin typeface="+mn-lt"/>
                <a:cs typeface="Arial" panose="020B0604020202020204" pitchFamily="34" charset="0"/>
              </a:rPr>
              <a:t> (</a:t>
            </a:r>
            <a:r>
              <a:rPr lang="sr-Cyrl-CS" altLang="sr-Latn-RS" sz="2000" dirty="0">
                <a:latin typeface="+mn-lt"/>
                <a:cs typeface="Arial" panose="020B0604020202020204" pitchFamily="34" charset="0"/>
              </a:rPr>
              <a:t>активности </a:t>
            </a:r>
            <a:r>
              <a:rPr lang="en-US" altLang="sr-Latn-RS" sz="2000" dirty="0" err="1">
                <a:latin typeface="+mn-lt"/>
                <a:cs typeface="Arial" panose="020B0604020202020204" pitchFamily="34" charset="0"/>
              </a:rPr>
              <a:t>LDH1</a:t>
            </a:r>
            <a:r>
              <a:rPr lang="sr-Cyrl-CS" altLang="sr-Latn-RS" sz="2000" dirty="0">
                <a:latin typeface="+mn-lt"/>
                <a:cs typeface="Arial" panose="020B0604020202020204" pitchFamily="34" charset="0"/>
              </a:rPr>
              <a:t> и </a:t>
            </a:r>
            <a:r>
              <a:rPr lang="en-US" altLang="sr-Latn-RS" sz="2000" dirty="0" err="1">
                <a:latin typeface="+mn-lt"/>
                <a:cs typeface="Arial" panose="020B0604020202020204" pitchFamily="34" charset="0"/>
              </a:rPr>
              <a:t>LDH2</a:t>
            </a:r>
            <a:r>
              <a:rPr lang="en-US" altLang="sr-Latn-RS" sz="2000" dirty="0">
                <a:latin typeface="+mn-lt"/>
                <a:cs typeface="Arial" panose="020B0604020202020204" pitchFamily="34" charset="0"/>
              </a:rPr>
              <a:t> </a:t>
            </a:r>
            <a:r>
              <a:rPr lang="sr-Cyrl-CS" altLang="sr-Latn-RS" sz="2000" dirty="0">
                <a:latin typeface="+mn-lt"/>
                <a:cs typeface="Arial" panose="020B0604020202020204" pitchFamily="34" charset="0"/>
              </a:rPr>
              <a:t>у првих</a:t>
            </a:r>
            <a:r>
              <a:rPr lang="en-US" altLang="sr-Latn-RS" sz="2000" dirty="0">
                <a:latin typeface="+mn-lt"/>
                <a:cs typeface="Arial" panose="020B0604020202020204" pitchFamily="34" charset="0"/>
              </a:rPr>
              <a:t> </a:t>
            </a:r>
            <a:r>
              <a:rPr lang="sr-Cyrl-CS" altLang="sr-Latn-RS" sz="2000" dirty="0">
                <a:latin typeface="+mn-lt"/>
                <a:cs typeface="Arial" panose="020B0604020202020204" pitchFamily="34" charset="0"/>
              </a:rPr>
              <a:t>36 до 48 сати достижу максимум</a:t>
            </a:r>
            <a:r>
              <a:rPr lang="en-US" altLang="sr-Latn-RS" sz="2000" dirty="0">
                <a:latin typeface="+mn-lt"/>
                <a:cs typeface="Arial" panose="020B0604020202020204" pitchFamily="34" charset="0"/>
              </a:rPr>
              <a:t>;</a:t>
            </a:r>
            <a:r>
              <a:rPr lang="sr-Cyrl-CS" altLang="sr-Latn-RS" sz="2000" dirty="0">
                <a:latin typeface="+mn-lt"/>
                <a:cs typeface="Arial" panose="020B0604020202020204" pitchFamily="34" charset="0"/>
              </a:rPr>
              <a:t> Касна дијагноза, </a:t>
            </a:r>
            <a:r>
              <a:rPr lang="en-US" altLang="sr-Latn-RS" sz="2000" dirty="0" err="1">
                <a:latin typeface="+mn-lt"/>
                <a:cs typeface="Arial" panose="020B0604020202020204" pitchFamily="34" charset="0"/>
              </a:rPr>
              <a:t>LDH</a:t>
            </a:r>
            <a:r>
              <a:rPr lang="sr-Cyrl-CS" altLang="sr-Latn-RS" sz="2000" dirty="0">
                <a:latin typeface="+mn-lt"/>
                <a:cs typeface="Arial" panose="020B0604020202020204" pitchFamily="34" charset="0"/>
              </a:rPr>
              <a:t>1</a:t>
            </a:r>
            <a:r>
              <a:rPr lang="en-US" altLang="sr-Latn-RS" sz="2000" dirty="0">
                <a:latin typeface="+mn-lt"/>
                <a:cs typeface="Arial" panose="020B0604020202020204" pitchFamily="34" charset="0"/>
              </a:rPr>
              <a:t>/</a:t>
            </a:r>
            <a:r>
              <a:rPr lang="en-US" altLang="sr-Latn-RS" sz="2000" dirty="0" err="1">
                <a:latin typeface="+mn-lt"/>
                <a:cs typeface="Arial" panose="020B0604020202020204" pitchFamily="34" charset="0"/>
              </a:rPr>
              <a:t>LDH2</a:t>
            </a:r>
            <a:r>
              <a:rPr lang="en-US" altLang="sr-Latn-RS" sz="2000" dirty="0">
                <a:latin typeface="+mn-lt"/>
                <a:cs typeface="Arial" panose="020B0604020202020204" pitchFamily="34" charset="0"/>
              </a:rPr>
              <a:t> &gt;1</a:t>
            </a:r>
            <a:r>
              <a:rPr lang="sr-Cyrl-CS" altLang="sr-Latn-RS" sz="2000" dirty="0" smtClean="0">
                <a:latin typeface="+mn-lt"/>
                <a:cs typeface="Arial" panose="020B0604020202020204" pitchFamily="34" charset="0"/>
              </a:rPr>
              <a:t>)</a:t>
            </a:r>
          </a:p>
          <a:p>
            <a:pPr lvl="1">
              <a:buFontTx/>
              <a:buChar char="•"/>
            </a:pPr>
            <a:endParaRPr lang="sr-Cyrl-CS" altLang="sr-Latn-RS" sz="2000" dirty="0">
              <a:latin typeface="+mn-lt"/>
              <a:cs typeface="Arial" panose="020B0604020202020204" pitchFamily="34" charset="0"/>
            </a:endParaRPr>
          </a:p>
          <a:p>
            <a:pPr lvl="1">
              <a:buFontTx/>
              <a:buChar char="•"/>
            </a:pPr>
            <a:r>
              <a:rPr lang="sr-Cyrl-CS" altLang="sr-Latn-RS" sz="2000" dirty="0">
                <a:latin typeface="+mn-lt"/>
                <a:cs typeface="Arial" panose="020B0604020202020204" pitchFamily="34" charset="0"/>
              </a:rPr>
              <a:t> пернициозне </a:t>
            </a:r>
            <a:r>
              <a:rPr lang="sr-Cyrl-CS" altLang="sr-Latn-RS" sz="2000" dirty="0" smtClean="0">
                <a:latin typeface="+mn-lt"/>
                <a:cs typeface="Arial" panose="020B0604020202020204" pitchFamily="34" charset="0"/>
              </a:rPr>
              <a:t>анемије</a:t>
            </a:r>
          </a:p>
          <a:p>
            <a:pPr lvl="1">
              <a:buFontTx/>
              <a:buChar char="•"/>
            </a:pPr>
            <a:endParaRPr lang="sr-Cyrl-CS" altLang="sr-Latn-RS" sz="2000" dirty="0">
              <a:latin typeface="+mn-lt"/>
              <a:cs typeface="Arial" panose="020B0604020202020204" pitchFamily="34" charset="0"/>
            </a:endParaRPr>
          </a:p>
          <a:p>
            <a:pPr lvl="1">
              <a:buFontTx/>
              <a:buChar char="•"/>
            </a:pPr>
            <a:r>
              <a:rPr lang="sr-Cyrl-CS" altLang="sr-Latn-RS" sz="2000" dirty="0">
                <a:latin typeface="+mn-lt"/>
                <a:cs typeface="Arial" panose="020B0604020202020204" pitchFamily="34" charset="0"/>
              </a:rPr>
              <a:t> </a:t>
            </a:r>
            <a:r>
              <a:rPr lang="sr-Cyrl-CS" altLang="sr-Latn-RS" sz="2000" dirty="0" smtClean="0">
                <a:latin typeface="+mn-lt"/>
                <a:cs typeface="Arial" panose="020B0604020202020204" pitchFamily="34" charset="0"/>
              </a:rPr>
              <a:t>леукоза</a:t>
            </a:r>
          </a:p>
          <a:p>
            <a:pPr lvl="1">
              <a:buFontTx/>
              <a:buChar char="•"/>
            </a:pPr>
            <a:endParaRPr lang="sr-Cyrl-CS" altLang="sr-Latn-RS" sz="2000" dirty="0">
              <a:latin typeface="+mn-lt"/>
              <a:cs typeface="Arial" panose="020B0604020202020204" pitchFamily="34" charset="0"/>
            </a:endParaRPr>
          </a:p>
          <a:p>
            <a:pPr lvl="1">
              <a:buFontTx/>
              <a:buChar char="•"/>
            </a:pPr>
            <a:r>
              <a:rPr lang="sr-Cyrl-CS" altLang="sr-Latn-RS" sz="2000" dirty="0">
                <a:latin typeface="+mn-lt"/>
                <a:cs typeface="Arial" panose="020B0604020202020204" pitchFamily="34" charset="0"/>
              </a:rPr>
              <a:t> акутне пнеумоније (</a:t>
            </a:r>
            <a:r>
              <a:rPr lang="en-US" altLang="sr-Latn-RS" sz="2000" dirty="0" err="1">
                <a:latin typeface="+mn-lt"/>
                <a:cs typeface="Arial" panose="020B0604020202020204" pitchFamily="34" charset="0"/>
              </a:rPr>
              <a:t>LDH3</a:t>
            </a:r>
            <a:r>
              <a:rPr lang="en-US" altLang="sr-Latn-RS" sz="2000" dirty="0">
                <a:latin typeface="+mn-lt"/>
                <a:cs typeface="Arial" panose="020B0604020202020204" pitchFamily="34" charset="0"/>
              </a:rPr>
              <a:t> </a:t>
            </a:r>
            <a:r>
              <a:rPr lang="sr-Cyrl-CS" altLang="sr-Latn-RS" sz="2000" dirty="0">
                <a:latin typeface="+mn-lt"/>
                <a:cs typeface="Arial" panose="020B0604020202020204" pitchFamily="34" charset="0"/>
              </a:rPr>
              <a:t>се повећава, ако је праћено хипоксијом </a:t>
            </a:r>
            <a:r>
              <a:rPr lang="en-US" altLang="sr-Latn-RS" sz="2000" dirty="0" err="1">
                <a:latin typeface="+mn-lt"/>
                <a:cs typeface="Arial" panose="020B0604020202020204" pitchFamily="34" charset="0"/>
              </a:rPr>
              <a:t>LDH4</a:t>
            </a:r>
            <a:r>
              <a:rPr lang="sr-Cyrl-CS" altLang="sr-Latn-RS" sz="2000" dirty="0">
                <a:latin typeface="+mn-lt"/>
                <a:cs typeface="Arial" panose="020B0604020202020204" pitchFamily="34" charset="0"/>
              </a:rPr>
              <a:t> и </a:t>
            </a:r>
            <a:r>
              <a:rPr lang="en-US" altLang="sr-Latn-RS" sz="2000" dirty="0" err="1">
                <a:latin typeface="+mn-lt"/>
                <a:cs typeface="Arial" panose="020B0604020202020204" pitchFamily="34" charset="0"/>
              </a:rPr>
              <a:t>LDH5</a:t>
            </a:r>
            <a:r>
              <a:rPr lang="en-US" altLang="sr-Latn-RS" sz="2000" dirty="0">
                <a:latin typeface="+mn-lt"/>
                <a:cs typeface="Arial" panose="020B0604020202020204" pitchFamily="34" charset="0"/>
              </a:rPr>
              <a:t> </a:t>
            </a:r>
            <a:r>
              <a:rPr lang="sr-Cyrl-CS" altLang="sr-Latn-RS" sz="2000" dirty="0">
                <a:latin typeface="+mn-lt"/>
                <a:cs typeface="Arial" panose="020B0604020202020204" pitchFamily="34" charset="0"/>
              </a:rPr>
              <a:t>расту</a:t>
            </a:r>
            <a:r>
              <a:rPr lang="sr-Cyrl-CS" altLang="sr-Latn-RS" sz="2000" dirty="0" smtClean="0">
                <a:latin typeface="+mn-lt"/>
                <a:cs typeface="Arial" panose="020B0604020202020204" pitchFamily="34" charset="0"/>
              </a:rPr>
              <a:t>)</a:t>
            </a:r>
          </a:p>
          <a:p>
            <a:pPr lvl="1">
              <a:buFontTx/>
              <a:buChar char="•"/>
            </a:pPr>
            <a:endParaRPr lang="sr-Cyrl-CS" altLang="sr-Latn-RS" sz="2000" dirty="0">
              <a:latin typeface="+mn-lt"/>
              <a:cs typeface="Arial" panose="020B0604020202020204" pitchFamily="34" charset="0"/>
            </a:endParaRPr>
          </a:p>
          <a:p>
            <a:pPr lvl="1">
              <a:buFontTx/>
              <a:buChar char="•"/>
            </a:pPr>
            <a:r>
              <a:rPr lang="sr-Cyrl-CS" altLang="sr-Latn-RS" sz="2000" dirty="0">
                <a:latin typeface="+mn-lt"/>
                <a:cs typeface="Arial" panose="020B0604020202020204" pitchFamily="34" charset="0"/>
              </a:rPr>
              <a:t> хемолитичких болести (</a:t>
            </a:r>
            <a:r>
              <a:rPr lang="en-US" altLang="sr-Latn-RS" sz="2000" dirty="0" err="1">
                <a:latin typeface="+mn-lt"/>
                <a:cs typeface="Arial" panose="020B0604020202020204" pitchFamily="34" charset="0"/>
              </a:rPr>
              <a:t>LDH1</a:t>
            </a:r>
            <a:r>
              <a:rPr lang="sr-Cyrl-CS" altLang="sr-Latn-RS" sz="2000" dirty="0">
                <a:latin typeface="+mn-lt"/>
                <a:cs typeface="Arial" panose="020B0604020202020204" pitchFamily="34" charset="0"/>
              </a:rPr>
              <a:t> и </a:t>
            </a:r>
            <a:r>
              <a:rPr lang="en-US" altLang="sr-Latn-RS" sz="2000" dirty="0" err="1">
                <a:latin typeface="+mn-lt"/>
                <a:cs typeface="Arial" panose="020B0604020202020204" pitchFamily="34" charset="0"/>
              </a:rPr>
              <a:t>LDH2</a:t>
            </a:r>
            <a:r>
              <a:rPr lang="en-US" altLang="sr-Latn-RS" sz="2000" dirty="0">
                <a:latin typeface="+mn-lt"/>
                <a:cs typeface="Arial" panose="020B0604020202020204" pitchFamily="34" charset="0"/>
              </a:rPr>
              <a:t> </a:t>
            </a:r>
            <a:r>
              <a:rPr lang="sr-Cyrl-CS" altLang="sr-Latn-RS" sz="2000" dirty="0">
                <a:latin typeface="+mn-lt"/>
                <a:cs typeface="Arial" panose="020B0604020202020204" pitchFamily="34" charset="0"/>
              </a:rPr>
              <a:t>се повећавају</a:t>
            </a:r>
            <a:r>
              <a:rPr lang="sr-Cyrl-CS" altLang="sr-Latn-RS" sz="2000" dirty="0" smtClean="0">
                <a:latin typeface="+mn-lt"/>
                <a:cs typeface="Arial" panose="020B0604020202020204" pitchFamily="34" charset="0"/>
              </a:rPr>
              <a:t>)</a:t>
            </a:r>
          </a:p>
          <a:p>
            <a:pPr lvl="1">
              <a:buFontTx/>
              <a:buChar char="•"/>
            </a:pPr>
            <a:endParaRPr lang="sr-Cyrl-CS" altLang="sr-Latn-RS" sz="2000" dirty="0">
              <a:latin typeface="+mn-lt"/>
              <a:cs typeface="Arial" panose="020B0604020202020204" pitchFamily="34" charset="0"/>
            </a:endParaRPr>
          </a:p>
          <a:p>
            <a:pPr lvl="1">
              <a:buFontTx/>
              <a:buChar char="•"/>
            </a:pPr>
            <a:r>
              <a:rPr lang="sr-Cyrl-CS" altLang="sr-Latn-RS" sz="2000" dirty="0">
                <a:latin typeface="+mn-lt"/>
                <a:cs typeface="Arial" panose="020B0604020202020204" pitchFamily="34" charset="0"/>
              </a:rPr>
              <a:t> обољења јетре</a:t>
            </a:r>
            <a:r>
              <a:rPr lang="en-US" altLang="sr-Latn-RS" sz="2000" dirty="0">
                <a:latin typeface="+mn-lt"/>
                <a:cs typeface="Arial" panose="020B0604020202020204" pitchFamily="34" charset="0"/>
              </a:rPr>
              <a:t> (</a:t>
            </a:r>
            <a:r>
              <a:rPr lang="en-US" altLang="sr-Latn-RS" sz="2000" dirty="0" err="1">
                <a:latin typeface="+mn-lt"/>
                <a:cs typeface="Arial" panose="020B0604020202020204" pitchFamily="34" charset="0"/>
              </a:rPr>
              <a:t>LDH4</a:t>
            </a:r>
            <a:r>
              <a:rPr lang="sr-Cyrl-CS" altLang="sr-Latn-RS" sz="2000" dirty="0">
                <a:latin typeface="+mn-lt"/>
                <a:cs typeface="Arial" panose="020B0604020202020204" pitchFamily="34" charset="0"/>
              </a:rPr>
              <a:t> и </a:t>
            </a:r>
            <a:r>
              <a:rPr lang="en-US" altLang="sr-Latn-RS" sz="2000" dirty="0" err="1">
                <a:latin typeface="+mn-lt"/>
                <a:cs typeface="Arial" panose="020B0604020202020204" pitchFamily="34" charset="0"/>
              </a:rPr>
              <a:t>LDH5</a:t>
            </a:r>
            <a:r>
              <a:rPr lang="en-US" altLang="sr-Latn-RS" sz="2000" dirty="0">
                <a:latin typeface="+mn-lt"/>
                <a:cs typeface="Arial" panose="020B0604020202020204" pitchFamily="34" charset="0"/>
              </a:rPr>
              <a:t> </a:t>
            </a:r>
            <a:r>
              <a:rPr lang="sr-Cyrl-CS" altLang="sr-Latn-RS" sz="2000" dirty="0">
                <a:latin typeface="+mn-lt"/>
                <a:cs typeface="Arial" panose="020B0604020202020204" pitchFamily="34" charset="0"/>
              </a:rPr>
              <a:t>се повећавају, а </a:t>
            </a:r>
            <a:r>
              <a:rPr lang="en-US" altLang="sr-Latn-RS" sz="2000" dirty="0" err="1">
                <a:latin typeface="+mn-lt"/>
                <a:cs typeface="Arial" panose="020B0604020202020204" pitchFamily="34" charset="0"/>
              </a:rPr>
              <a:t>LDH1</a:t>
            </a:r>
            <a:r>
              <a:rPr lang="sr-Cyrl-CS" altLang="sr-Latn-RS" sz="2000" dirty="0">
                <a:latin typeface="+mn-lt"/>
                <a:cs typeface="Arial" panose="020B0604020202020204" pitchFamily="34" charset="0"/>
              </a:rPr>
              <a:t> и </a:t>
            </a:r>
            <a:r>
              <a:rPr lang="en-US" altLang="sr-Latn-RS" sz="2000" dirty="0" err="1">
                <a:latin typeface="+mn-lt"/>
                <a:cs typeface="Arial" panose="020B0604020202020204" pitchFamily="34" charset="0"/>
              </a:rPr>
              <a:t>LDH2</a:t>
            </a:r>
            <a:r>
              <a:rPr lang="sr-Cyrl-CS" altLang="sr-Latn-RS" sz="2000" dirty="0">
                <a:latin typeface="+mn-lt"/>
                <a:cs typeface="Arial" panose="020B0604020202020204" pitchFamily="34" charset="0"/>
              </a:rPr>
              <a:t> се смањују</a:t>
            </a:r>
            <a:r>
              <a:rPr lang="sr-Cyrl-CS" altLang="sr-Latn-RS" sz="2000" dirty="0" smtClean="0">
                <a:latin typeface="+mn-lt"/>
                <a:cs typeface="Arial" panose="020B0604020202020204" pitchFamily="34" charset="0"/>
              </a:rPr>
              <a:t>)</a:t>
            </a:r>
          </a:p>
          <a:p>
            <a:pPr lvl="1">
              <a:buFontTx/>
              <a:buChar char="•"/>
            </a:pPr>
            <a:endParaRPr lang="en-US" altLang="sr-Latn-RS" sz="2000" dirty="0">
              <a:latin typeface="+mn-lt"/>
              <a:cs typeface="Arial" panose="020B0604020202020204" pitchFamily="34" charset="0"/>
            </a:endParaRPr>
          </a:p>
          <a:p>
            <a:pPr lvl="1">
              <a:buFontTx/>
              <a:buChar char="•"/>
            </a:pPr>
            <a:r>
              <a:rPr lang="sr-Cyrl-CS" altLang="sr-Latn-RS" sz="2000" dirty="0">
                <a:latin typeface="+mn-lt"/>
                <a:cs typeface="Arial" panose="020B0604020202020204" pitchFamily="34" charset="0"/>
              </a:rPr>
              <a:t> оштећења мишића (</a:t>
            </a:r>
            <a:r>
              <a:rPr lang="en-US" altLang="sr-Latn-RS" sz="2000" dirty="0" err="1">
                <a:latin typeface="+mn-lt"/>
                <a:cs typeface="Arial" panose="020B0604020202020204" pitchFamily="34" charset="0"/>
              </a:rPr>
              <a:t>LDH4</a:t>
            </a:r>
            <a:r>
              <a:rPr lang="sr-Cyrl-CS" altLang="sr-Latn-RS" sz="2000" dirty="0">
                <a:latin typeface="+mn-lt"/>
              </a:rPr>
              <a:t> и </a:t>
            </a:r>
            <a:r>
              <a:rPr lang="en-US" altLang="sr-Latn-RS" sz="2000" dirty="0" err="1">
                <a:latin typeface="+mn-lt"/>
                <a:cs typeface="Arial" panose="020B0604020202020204" pitchFamily="34" charset="0"/>
              </a:rPr>
              <a:t>LDH5</a:t>
            </a:r>
            <a:r>
              <a:rPr lang="en-US" altLang="sr-Latn-RS" sz="2000" dirty="0">
                <a:latin typeface="+mn-lt"/>
                <a:cs typeface="Arial" panose="020B0604020202020204" pitchFamily="34" charset="0"/>
              </a:rPr>
              <a:t> </a:t>
            </a:r>
            <a:r>
              <a:rPr lang="sr-Cyrl-CS" altLang="sr-Latn-RS" sz="2000" dirty="0">
                <a:latin typeface="+mn-lt"/>
                <a:cs typeface="Arial" panose="020B0604020202020204" pitchFamily="34" charset="0"/>
              </a:rPr>
              <a:t>се повећавају).</a:t>
            </a:r>
            <a:r>
              <a:rPr lang="en-US" altLang="sr-Latn-RS" sz="2000" dirty="0">
                <a:latin typeface="+mn-lt"/>
                <a:cs typeface="Arial" panose="020B0604020202020204" pitchFamily="34" charset="0"/>
              </a:rPr>
              <a:t> </a:t>
            </a:r>
            <a:endParaRPr lang="sr-Cyrl-CS" altLang="sr-Latn-RS" sz="2000" dirty="0">
              <a:latin typeface="+mn-lt"/>
              <a:cs typeface="Arial" panose="020B0604020202020204" pitchFamily="34" charset="0"/>
            </a:endParaRPr>
          </a:p>
          <a:p>
            <a:endParaRPr lang="sr-Cyrl-CS" altLang="sr-Latn-RS" sz="20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3" name="Rectangle 5"/>
          <p:cNvSpPr txBox="1">
            <a:spLocks noChangeArrowheads="1"/>
          </p:cNvSpPr>
          <p:nvPr/>
        </p:nvSpPr>
        <p:spPr>
          <a:xfrm>
            <a:off x="350950" y="3175"/>
            <a:ext cx="8229600" cy="11398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Ctr="1"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sr-Latn-CS" altLang="sr-Latn-RS" sz="2400" dirty="0" smtClean="0">
                <a:solidFill>
                  <a:schemeClr val="tx1"/>
                </a:solidFill>
                <a:latin typeface="+mn-lt"/>
              </a:rPr>
              <a:t>LDH –</a:t>
            </a:r>
            <a:r>
              <a:rPr lang="sr-Cyrl-CS" altLang="sr-Latn-RS" sz="2400" dirty="0" smtClean="0">
                <a:solidFill>
                  <a:schemeClr val="tx1"/>
                </a:solidFill>
                <a:latin typeface="+mn-lt"/>
              </a:rPr>
              <a:t> ЛАКТАТ ДЕХИДРОГЕНАЗА</a:t>
            </a:r>
            <a:endParaRPr lang="en-US" altLang="sr-Latn-RS" sz="2400" dirty="0" smtClean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741058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29106" y="137124"/>
            <a:ext cx="9173106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x-none" sz="2400" b="1" dirty="0">
                <a:latin typeface="+mj-lt"/>
                <a:cs typeface="Arial" pitchFamily="34" charset="0"/>
              </a:rPr>
              <a:t>Аминотрансферазе (трансаминазе</a:t>
            </a:r>
            <a:r>
              <a:rPr lang="x-none" sz="2400" b="1" dirty="0" smtClean="0">
                <a:latin typeface="+mj-lt"/>
                <a:cs typeface="Arial" pitchFamily="34" charset="0"/>
              </a:rPr>
              <a:t>)</a:t>
            </a:r>
          </a:p>
          <a:p>
            <a:r>
              <a:rPr lang="x-none" dirty="0">
                <a:latin typeface="+mj-lt"/>
                <a:cs typeface="Arial" pitchFamily="34" charset="0"/>
              </a:rPr>
              <a:t/>
            </a:r>
            <a:br>
              <a:rPr lang="x-none" dirty="0">
                <a:latin typeface="+mj-lt"/>
                <a:cs typeface="Arial" pitchFamily="34" charset="0"/>
              </a:rPr>
            </a:br>
            <a:r>
              <a:rPr lang="x-none" dirty="0">
                <a:latin typeface="+mj-lt"/>
                <a:cs typeface="Arial" pitchFamily="34" charset="0"/>
              </a:rPr>
              <a:t>Најчешће се користи </a:t>
            </a:r>
            <a:r>
              <a:rPr lang="x-none" dirty="0" smtClean="0">
                <a:latin typeface="+mj-lt"/>
                <a:cs typeface="Arial" pitchFamily="34" charset="0"/>
              </a:rPr>
              <a:t>одређивање </a:t>
            </a:r>
            <a:r>
              <a:rPr lang="x-none" dirty="0">
                <a:latin typeface="+mj-lt"/>
                <a:cs typeface="Arial" pitchFamily="34" charset="0"/>
              </a:rPr>
              <a:t>активности </a:t>
            </a:r>
            <a:r>
              <a:rPr lang="en-US" dirty="0" smtClean="0">
                <a:latin typeface="+mj-lt"/>
                <a:cs typeface="Arial" pitchFamily="34" charset="0"/>
              </a:rPr>
              <a:t>AST</a:t>
            </a:r>
            <a:r>
              <a:rPr lang="x-none" dirty="0" smtClean="0">
                <a:latin typeface="+mj-lt"/>
                <a:cs typeface="Arial" pitchFamily="34" charset="0"/>
              </a:rPr>
              <a:t> </a:t>
            </a:r>
            <a:r>
              <a:rPr lang="x-none" dirty="0">
                <a:latin typeface="+mj-lt"/>
                <a:cs typeface="Arial" pitchFamily="34" charset="0"/>
              </a:rPr>
              <a:t>(раније </a:t>
            </a:r>
            <a:r>
              <a:rPr lang="x-none" dirty="0" smtClean="0">
                <a:latin typeface="+mj-lt"/>
                <a:cs typeface="Arial" pitchFamily="34" charset="0"/>
              </a:rPr>
              <a:t>GOT) </a:t>
            </a:r>
            <a:r>
              <a:rPr lang="x-none" dirty="0">
                <a:latin typeface="+mj-lt"/>
                <a:cs typeface="Arial" pitchFamily="34" charset="0"/>
              </a:rPr>
              <a:t>и </a:t>
            </a:r>
            <a:r>
              <a:rPr lang="en-US" dirty="0" smtClean="0">
                <a:latin typeface="+mj-lt"/>
                <a:cs typeface="Arial" pitchFamily="34" charset="0"/>
              </a:rPr>
              <a:t>ALT</a:t>
            </a:r>
            <a:r>
              <a:rPr lang="x-none" dirty="0" smtClean="0">
                <a:latin typeface="+mj-lt"/>
                <a:cs typeface="Arial" pitchFamily="34" charset="0"/>
              </a:rPr>
              <a:t> </a:t>
            </a:r>
            <a:r>
              <a:rPr lang="x-none" dirty="0">
                <a:latin typeface="+mj-lt"/>
                <a:cs typeface="Arial" pitchFamily="34" charset="0"/>
              </a:rPr>
              <a:t>(раније </a:t>
            </a:r>
            <a:r>
              <a:rPr lang="x-none" dirty="0" smtClean="0">
                <a:latin typeface="+mj-lt"/>
                <a:cs typeface="Arial" pitchFamily="34" charset="0"/>
              </a:rPr>
              <a:t>GPT).</a:t>
            </a:r>
            <a:r>
              <a:rPr lang="x-none" dirty="0">
                <a:latin typeface="+mj-lt"/>
                <a:cs typeface="Arial" pitchFamily="34" charset="0"/>
              </a:rPr>
              <a:t/>
            </a:r>
            <a:br>
              <a:rPr lang="x-none" dirty="0">
                <a:latin typeface="+mj-lt"/>
                <a:cs typeface="Arial" pitchFamily="34" charset="0"/>
              </a:rPr>
            </a:br>
            <a:r>
              <a:rPr lang="x-none" dirty="0">
                <a:latin typeface="+mj-lt"/>
                <a:cs typeface="Arial" pitchFamily="34" charset="0"/>
              </a:rPr>
              <a:t/>
            </a:r>
            <a:br>
              <a:rPr lang="x-none" dirty="0">
                <a:latin typeface="+mj-lt"/>
                <a:cs typeface="Arial" pitchFamily="34" charset="0"/>
              </a:rPr>
            </a:br>
            <a:r>
              <a:rPr lang="x-none" dirty="0">
                <a:latin typeface="+mj-lt"/>
                <a:cs typeface="Arial" pitchFamily="34" charset="0"/>
              </a:rPr>
              <a:t>Аминотрансферазе катализују преношење амино - групе </a:t>
            </a:r>
            <a:r>
              <a:rPr lang="x-none" dirty="0" smtClean="0">
                <a:latin typeface="+mj-lt"/>
                <a:cs typeface="Arial" pitchFamily="34" charset="0"/>
              </a:rPr>
              <a:t>(</a:t>
            </a:r>
            <a:r>
              <a:rPr lang="en-US" dirty="0" err="1">
                <a:latin typeface="+mj-lt"/>
                <a:cs typeface="Arial" pitchFamily="34" charset="0"/>
              </a:rPr>
              <a:t>NH2</a:t>
            </a:r>
            <a:r>
              <a:rPr lang="x-none" dirty="0" smtClean="0">
                <a:latin typeface="+mj-lt"/>
                <a:cs typeface="Arial" pitchFamily="34" charset="0"/>
              </a:rPr>
              <a:t>) </a:t>
            </a:r>
            <a:r>
              <a:rPr lang="x-none" dirty="0">
                <a:latin typeface="+mj-lt"/>
                <a:cs typeface="Arial" pitchFamily="34" charset="0"/>
              </a:rPr>
              <a:t>са једне амино - киселине на неку кетонску </a:t>
            </a:r>
            <a:r>
              <a:rPr lang="x-none" dirty="0" smtClean="0">
                <a:latin typeface="+mj-lt"/>
                <a:cs typeface="Arial" pitchFamily="34" charset="0"/>
              </a:rPr>
              <a:t>киселину</a:t>
            </a:r>
            <a:r>
              <a:rPr lang="en-US" dirty="0" smtClean="0">
                <a:latin typeface="+mj-lt"/>
                <a:cs typeface="Arial" pitchFamily="34" charset="0"/>
              </a:rPr>
              <a:t> (</a:t>
            </a:r>
            <a:r>
              <a:rPr lang="x-none" dirty="0" smtClean="0">
                <a:latin typeface="+mj-lt"/>
                <a:cs typeface="Arial" pitchFamily="34" charset="0"/>
              </a:rPr>
              <a:t>коензим пиридоксал фосфат. </a:t>
            </a:r>
          </a:p>
          <a:p>
            <a:endParaRPr lang="x-none" dirty="0">
              <a:latin typeface="+mj-lt"/>
              <a:cs typeface="Arial" pitchFamily="34" charset="0"/>
            </a:endParaRPr>
          </a:p>
          <a:p>
            <a:r>
              <a:rPr lang="x-none" dirty="0" smtClean="0">
                <a:latin typeface="+mj-lt"/>
                <a:cs typeface="Arial" pitchFamily="34" charset="0"/>
              </a:rPr>
              <a:t>У </a:t>
            </a:r>
            <a:r>
              <a:rPr lang="x-none" dirty="0">
                <a:latin typeface="+mj-lt"/>
                <a:cs typeface="Arial" pitchFamily="34" charset="0"/>
              </a:rPr>
              <a:t>случају некрозе хепатоцита аминотрансферазе прелазе у крв и зато се могу сматрати врло осетљивим индексом некрозе јетриних ћелија, односно, специфичним параметром хепатоцелуларног </a:t>
            </a:r>
            <a:r>
              <a:rPr lang="x-none" dirty="0" smtClean="0">
                <a:latin typeface="+mj-lt"/>
                <a:cs typeface="Arial" pitchFamily="34" charset="0"/>
              </a:rPr>
              <a:t>оштећења</a:t>
            </a:r>
            <a:r>
              <a:rPr lang="x-none" dirty="0">
                <a:latin typeface="+mj-lt"/>
                <a:cs typeface="Arial" pitchFamily="34" charset="0"/>
              </a:rPr>
              <a:t>,</a:t>
            </a:r>
            <a:r>
              <a:rPr lang="ru-RU" dirty="0" smtClean="0">
                <a:latin typeface="+mj-lt"/>
                <a:cs typeface="Arial" pitchFamily="34" charset="0"/>
              </a:rPr>
              <a:t> </a:t>
            </a:r>
            <a:r>
              <a:rPr lang="ru-RU" dirty="0">
                <a:latin typeface="+mj-lt"/>
                <a:cs typeface="Arial" pitchFamily="34" charset="0"/>
              </a:rPr>
              <a:t>али</a:t>
            </a:r>
            <a:br>
              <a:rPr lang="ru-RU" dirty="0">
                <a:latin typeface="+mj-lt"/>
                <a:cs typeface="Arial" pitchFamily="34" charset="0"/>
              </a:rPr>
            </a:br>
            <a:r>
              <a:rPr lang="ru-RU" dirty="0" smtClean="0">
                <a:latin typeface="+mj-lt"/>
                <a:cs typeface="Arial" pitchFamily="34" charset="0"/>
              </a:rPr>
              <a:t>њихове </a:t>
            </a:r>
            <a:r>
              <a:rPr lang="ru-RU" dirty="0">
                <a:latin typeface="+mj-lt"/>
                <a:cs typeface="Arial" pitchFamily="34" charset="0"/>
              </a:rPr>
              <a:t>вредности не корелирају са исходом болести. </a:t>
            </a:r>
            <a:endParaRPr lang="ru-RU" dirty="0" smtClean="0">
              <a:latin typeface="+mj-lt"/>
              <a:cs typeface="Arial" pitchFamily="34" charset="0"/>
            </a:endParaRPr>
          </a:p>
          <a:p>
            <a:endParaRPr lang="ru-RU" dirty="0">
              <a:latin typeface="+mj-lt"/>
              <a:cs typeface="Arial" pitchFamily="34" charset="0"/>
            </a:endParaRPr>
          </a:p>
          <a:p>
            <a:r>
              <a:rPr lang="ru-RU" dirty="0" smtClean="0">
                <a:latin typeface="+mj-lt"/>
                <a:cs typeface="Arial" pitchFamily="34" charset="0"/>
              </a:rPr>
              <a:t>Пад </a:t>
            </a:r>
            <a:r>
              <a:rPr lang="ru-RU" dirty="0">
                <a:latin typeface="+mj-lt"/>
                <a:cs typeface="Arial" pitchFamily="34" charset="0"/>
              </a:rPr>
              <a:t>активности ових ензима може да указује и </a:t>
            </a:r>
            <a:r>
              <a:rPr lang="ru-RU" dirty="0" smtClean="0">
                <a:latin typeface="+mj-lt"/>
                <a:cs typeface="Arial" pitchFamily="34" charset="0"/>
              </a:rPr>
              <a:t>на опоравак </a:t>
            </a:r>
            <a:r>
              <a:rPr lang="ru-RU" dirty="0">
                <a:latin typeface="+mj-lt"/>
                <a:cs typeface="Arial" pitchFamily="34" charset="0"/>
              </a:rPr>
              <a:t>од болести и лошу прогнозу болести.</a:t>
            </a:r>
            <a:endParaRPr lang="en-US" dirty="0">
              <a:latin typeface="+mj-lt"/>
              <a:cs typeface="Arial" pitchFamily="34" charset="0"/>
            </a:endParaRPr>
          </a:p>
        </p:txBody>
      </p:sp>
      <p:pic>
        <p:nvPicPr>
          <p:cNvPr id="3" name="Picture 4" descr="l2_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805288"/>
            <a:ext cx="7010400" cy="205271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2720469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268902"/>
            <a:ext cx="8925059" cy="615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/>
              <a:t>                    </a:t>
            </a:r>
            <a:r>
              <a:rPr lang="ru-RU" sz="4000" dirty="0" smtClean="0"/>
              <a:t>ЕНЗИМИ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sz="2400" dirty="0"/>
              <a:t>Ензими су протеини који катализују (убрзавају) биохемјиске реакције у људском организму </a:t>
            </a:r>
            <a:r>
              <a:rPr lang="x-none" sz="2400" dirty="0" smtClean="0"/>
              <a:t>и</a:t>
            </a:r>
            <a:r>
              <a:rPr lang="ru-RU" sz="2400" dirty="0" smtClean="0"/>
              <a:t> </a:t>
            </a:r>
            <a:r>
              <a:rPr lang="ru-RU" sz="2400" dirty="0"/>
              <a:t>по месту деловања се деле на:</a:t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Нефункционалне ензиме крвне </a:t>
            </a:r>
            <a:r>
              <a:rPr lang="ru-RU" sz="2400" dirty="0" smtClean="0"/>
              <a:t>плазме (</a:t>
            </a:r>
            <a:r>
              <a:rPr lang="ru-RU" sz="2400" b="1" dirty="0" smtClean="0"/>
              <a:t>дијагностички ензими)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 smtClean="0"/>
          </a:p>
          <a:p>
            <a:r>
              <a:rPr lang="ru-RU" sz="2400" dirty="0" smtClean="0"/>
              <a:t>Функционалне ензиме </a:t>
            </a:r>
            <a:r>
              <a:rPr lang="ru-RU" sz="2400" dirty="0"/>
              <a:t>крвне </a:t>
            </a:r>
            <a:r>
              <a:rPr lang="ru-RU" sz="2400" dirty="0" smtClean="0"/>
              <a:t>плазме (синтетишу се и јетри , секретују у крв и катализују реакције у крви и немају дијагностички значај: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Холестерол лецитин ацил трансфераза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Псеудохолин естераза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Липопротеинска липаза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Ензими коагулације крви</a:t>
            </a:r>
            <a:endParaRPr lang="x-none" sz="2400" dirty="0"/>
          </a:p>
        </p:txBody>
      </p:sp>
    </p:spTree>
    <p:extLst>
      <p:ext uri="{BB962C8B-B14F-4D97-AF65-F5344CB8AC3E}">
        <p14:creationId xmlns="" xmlns:p14="http://schemas.microsoft.com/office/powerpoint/2010/main" val="2439809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2458901" y="2071"/>
            <a:ext cx="368722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sr-Cyrl-CS" altLang="x-none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ТРАНСАМИНАЦИЈА</a:t>
            </a:r>
          </a:p>
          <a:p>
            <a:pPr algn="ctr"/>
            <a:r>
              <a:rPr lang="sr-Cyrl-CS" altLang="x-none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Аспартат трансаминаза</a:t>
            </a:r>
            <a:endParaRPr lang="en-US" altLang="x-none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>
            <a:lum bright="-6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5049"/>
          <a:stretch>
            <a:fillRect/>
          </a:stretch>
        </p:blipFill>
        <p:spPr bwMode="auto">
          <a:xfrm>
            <a:off x="682580" y="2951301"/>
            <a:ext cx="7572778" cy="224443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323850" y="765175"/>
            <a:ext cx="8810425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AU" altLang="x-none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Ћелије</a:t>
            </a:r>
            <a:r>
              <a:rPr lang="en-AU" altLang="x-none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AU" altLang="x-none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садрже</a:t>
            </a:r>
            <a:r>
              <a:rPr lang="en-AU" altLang="x-none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AU" altLang="x-none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бројне</a:t>
            </a:r>
            <a:r>
              <a:rPr lang="en-AU" altLang="x-none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AU" altLang="x-none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аминотрансферазе</a:t>
            </a:r>
            <a:r>
              <a:rPr lang="en-AU" altLang="x-none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en-AU" altLang="x-none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које</a:t>
            </a:r>
            <a:r>
              <a:rPr lang="en-AU" altLang="x-none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AU" altLang="x-none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су</a:t>
            </a:r>
            <a:r>
              <a:rPr lang="en-AU" altLang="x-none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AU" altLang="x-none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добиле</a:t>
            </a:r>
            <a:r>
              <a:rPr lang="en-AU" altLang="x-none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AU" altLang="x-none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име</a:t>
            </a:r>
            <a:r>
              <a:rPr lang="en-AU" altLang="x-none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AU" altLang="x-none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према</a:t>
            </a:r>
            <a:r>
              <a:rPr lang="en-AU" altLang="x-none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AU" altLang="x-none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супстрату</a:t>
            </a:r>
            <a:r>
              <a:rPr lang="en-AU" altLang="x-none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</a:p>
          <a:p>
            <a:r>
              <a:rPr lang="en-AU" altLang="x-none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на</a:t>
            </a:r>
            <a:r>
              <a:rPr lang="en-AU" altLang="x-none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AU" altLang="x-none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који</a:t>
            </a:r>
            <a:r>
              <a:rPr lang="en-AU" altLang="x-none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AU" altLang="x-none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делују</a:t>
            </a:r>
            <a:r>
              <a:rPr lang="en-AU" altLang="x-none" dirty="0">
                <a:solidFill>
                  <a:schemeClr val="tx1">
                    <a:lumMod val="95000"/>
                    <a:lumOff val="5000"/>
                  </a:schemeClr>
                </a:solidFill>
              </a:rPr>
              <a:t> (</a:t>
            </a:r>
            <a:r>
              <a:rPr lang="en-AU" altLang="x-none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нпр</a:t>
            </a:r>
            <a:r>
              <a:rPr lang="en-AU" altLang="x-none" dirty="0">
                <a:solidFill>
                  <a:schemeClr val="tx1">
                    <a:lumMod val="95000"/>
                    <a:lumOff val="5000"/>
                  </a:schemeClr>
                </a:solidFill>
              </a:rPr>
              <a:t>. </a:t>
            </a:r>
            <a:r>
              <a:rPr lang="en-AU" altLang="x-none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аспартат</a:t>
            </a:r>
            <a:r>
              <a:rPr lang="en-AU" altLang="x-none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AU" altLang="x-none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аминотрансфераза</a:t>
            </a:r>
            <a:r>
              <a:rPr lang="en-AU" altLang="x-none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en-AU" altLang="x-none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аланин</a:t>
            </a:r>
            <a:r>
              <a:rPr lang="en-AU" altLang="x-none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AU" altLang="x-none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аминотрансфераза</a:t>
            </a:r>
            <a:r>
              <a:rPr lang="en-AU" altLang="x-none" dirty="0">
                <a:solidFill>
                  <a:schemeClr val="tx1">
                    <a:lumMod val="95000"/>
                    <a:lumOff val="5000"/>
                  </a:schemeClr>
                </a:solidFill>
              </a:rPr>
              <a:t>). </a:t>
            </a:r>
          </a:p>
          <a:p>
            <a:endParaRPr lang="en-AU" altLang="x-none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AU" altLang="x-none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Трансаминација</a:t>
            </a:r>
            <a:r>
              <a:rPr lang="en-AU" altLang="x-none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AU" altLang="x-none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амино</a:t>
            </a:r>
            <a:r>
              <a:rPr lang="en-AU" altLang="x-none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AU" altLang="x-none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групе</a:t>
            </a:r>
            <a:r>
              <a:rPr lang="en-AU" altLang="x-none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AU" altLang="x-none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са</a:t>
            </a:r>
            <a:r>
              <a:rPr lang="en-AU" altLang="x-none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AU" altLang="x-none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аспaр</a:t>
            </a:r>
            <a:r>
              <a:rPr lang="sr-Latn-CS" altLang="x-none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тaтa</a:t>
            </a:r>
            <a:r>
              <a:rPr lang="en-AU" altLang="x-none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AU" altLang="x-none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нa</a:t>
            </a:r>
            <a:r>
              <a:rPr lang="en-AU" altLang="x-none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α-</a:t>
            </a:r>
            <a:r>
              <a:rPr lang="en-AU" altLang="x-none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кетоглутaрну</a:t>
            </a:r>
            <a:r>
              <a:rPr lang="en-AU" altLang="x-none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AU" altLang="x-none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киселину</a:t>
            </a:r>
            <a:r>
              <a:rPr lang="en-AU" altLang="x-none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 </a:t>
            </a:r>
            <a:endParaRPr lang="sr-Latn-CS" altLang="x-none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AU" altLang="x-none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добијa</a:t>
            </a:r>
            <a:r>
              <a:rPr lang="en-AU" altLang="x-none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AU" altLang="x-none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се</a:t>
            </a:r>
            <a:r>
              <a:rPr lang="en-AU" altLang="x-none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AU" altLang="x-none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ОКСАЛОАЦЕТАТ</a:t>
            </a:r>
            <a:r>
              <a:rPr lang="en-AU" altLang="x-none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И </a:t>
            </a:r>
            <a:r>
              <a:rPr lang="en-AU" altLang="x-none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ГЛУТАМАТ</a:t>
            </a:r>
            <a:r>
              <a:rPr lang="en-AU" altLang="x-none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x-none" altLang="x-none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коју катализује ензим аспартат </a:t>
            </a:r>
          </a:p>
          <a:p>
            <a:r>
              <a:rPr lang="x-none" altLang="x-none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т</a:t>
            </a:r>
            <a:r>
              <a:rPr lang="x-none" altLang="x-none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рансаминаза или АСТ</a:t>
            </a:r>
            <a:endParaRPr lang="en-AU" altLang="x-none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5459708"/>
            <a:ext cx="930094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u="sng" dirty="0"/>
              <a:t>Највећа</a:t>
            </a:r>
            <a:r>
              <a:rPr lang="ru-RU" u="sng" dirty="0"/>
              <a:t> </a:t>
            </a:r>
            <a:r>
              <a:rPr lang="ru-RU" dirty="0"/>
              <a:t>активност АСТ </a:t>
            </a:r>
            <a:r>
              <a:rPr lang="ru-RU" dirty="0" smtClean="0"/>
              <a:t>је </a:t>
            </a:r>
            <a:r>
              <a:rPr lang="ru-RU" dirty="0"/>
              <a:t>у јетри, врло висока је у срчаном и скелетним </a:t>
            </a:r>
            <a:r>
              <a:rPr lang="ru-RU" dirty="0" smtClean="0"/>
              <a:t>мишићима </a:t>
            </a:r>
          </a:p>
          <a:p>
            <a:r>
              <a:rPr lang="ru-RU" dirty="0" smtClean="0"/>
              <a:t>и у бубрезима, </a:t>
            </a:r>
            <a:r>
              <a:rPr lang="ru-RU" b="1" u="sng" dirty="0"/>
              <a:t>ниска</a:t>
            </a:r>
            <a:r>
              <a:rPr lang="ru-RU" dirty="0"/>
              <a:t> у мозгу, плућима, панкреасу, а нема је у костима. </a:t>
            </a:r>
            <a:endParaRPr lang="ru-RU" dirty="0" smtClean="0"/>
          </a:p>
          <a:p>
            <a:r>
              <a:rPr lang="ru-RU" dirty="0" smtClean="0"/>
              <a:t>Налази </a:t>
            </a:r>
            <a:r>
              <a:rPr lang="ru-RU" dirty="0"/>
              <a:t>се такође </a:t>
            </a:r>
            <a:r>
              <a:rPr lang="ru-RU" dirty="0" smtClean="0"/>
              <a:t>иу </a:t>
            </a:r>
            <a:r>
              <a:rPr lang="ru-RU" dirty="0"/>
              <a:t>телесним течностима</a:t>
            </a:r>
            <a:r>
              <a:rPr lang="ru-RU" dirty="0" smtClean="0"/>
              <a:t>.</a:t>
            </a:r>
          </a:p>
          <a:p>
            <a:r>
              <a:rPr lang="ru-RU" dirty="0" smtClean="0"/>
              <a:t>Локализација: цитоплазма и митохондрија (40%)</a:t>
            </a:r>
            <a:endParaRPr lang="x-none" dirty="0"/>
          </a:p>
        </p:txBody>
      </p:sp>
    </p:spTree>
    <p:extLst>
      <p:ext uri="{BB962C8B-B14F-4D97-AF65-F5344CB8AC3E}">
        <p14:creationId xmlns="" xmlns:p14="http://schemas.microsoft.com/office/powerpoint/2010/main" val="133593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2458901" y="2071"/>
            <a:ext cx="368722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sr-Cyrl-CS" altLang="x-none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Аспартат трансаминаза</a:t>
            </a:r>
            <a:endParaRPr lang="en-US" altLang="x-none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543712"/>
            <a:ext cx="9360255" cy="59093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dirty="0" smtClean="0"/>
              <a:t>Клинички значај - повишене вредности АСТ у серуму:</a:t>
            </a:r>
          </a:p>
          <a:p>
            <a:endParaRPr lang="x-non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x-none" b="1" u="sng" dirty="0" smtClean="0"/>
              <a:t>Болести јетре </a:t>
            </a:r>
            <a:r>
              <a:rPr lang="x-none" dirty="0" smtClean="0"/>
              <a:t>заједно са АЛТ,ЛДХ, холинестераза и алкална фосфатаза</a:t>
            </a:r>
          </a:p>
          <a:p>
            <a:r>
              <a:rPr lang="x-none" dirty="0" smtClean="0"/>
              <a:t>     - </a:t>
            </a:r>
            <a:r>
              <a:rPr lang="x-none" b="1" u="sng" dirty="0" smtClean="0"/>
              <a:t>акутни вирусни хепатитис </a:t>
            </a:r>
            <a:r>
              <a:rPr lang="ru-RU" dirty="0" smtClean="0">
                <a:cs typeface="Arial" pitchFamily="34" charset="0"/>
              </a:rPr>
              <a:t>(</a:t>
            </a:r>
            <a:r>
              <a:rPr lang="en-US" b="1" dirty="0" smtClean="0">
                <a:cs typeface="Arial" pitchFamily="34" charset="0"/>
              </a:rPr>
              <a:t>A-</a:t>
            </a:r>
            <a:r>
              <a:rPr lang="en-US" b="1" dirty="0" err="1" smtClean="0">
                <a:cs typeface="Arial" pitchFamily="34" charset="0"/>
              </a:rPr>
              <a:t>E,CMV</a:t>
            </a:r>
            <a:r>
              <a:rPr lang="ru-RU" b="1" dirty="0">
                <a:cs typeface="Arial" pitchFamily="34" charset="0"/>
              </a:rPr>
              <a:t>, </a:t>
            </a:r>
            <a:r>
              <a:rPr lang="ru-RU" dirty="0">
                <a:cs typeface="Arial" pitchFamily="34" charset="0"/>
              </a:rPr>
              <a:t>лекови/токсини, исхемијски </a:t>
            </a:r>
            <a:endParaRPr lang="ru-RU" dirty="0" smtClean="0">
              <a:cs typeface="Arial" pitchFamily="34" charset="0"/>
            </a:endParaRPr>
          </a:p>
          <a:p>
            <a:r>
              <a:rPr lang="ru-RU" dirty="0">
                <a:cs typeface="Arial" pitchFamily="34" charset="0"/>
              </a:rPr>
              <a:t> </a:t>
            </a:r>
            <a:r>
              <a:rPr lang="ru-RU" dirty="0" smtClean="0">
                <a:cs typeface="Arial" pitchFamily="34" charset="0"/>
              </a:rPr>
              <a:t>     хепатитис</a:t>
            </a:r>
            <a:r>
              <a:rPr lang="ru-RU" dirty="0">
                <a:cs typeface="Arial" pitchFamily="34" charset="0"/>
              </a:rPr>
              <a:t>, аутоимуни хепатитис, Wилсон-ова </a:t>
            </a:r>
            <a:r>
              <a:rPr lang="ru-RU" dirty="0" smtClean="0">
                <a:cs typeface="Arial" pitchFamily="34" charset="0"/>
              </a:rPr>
              <a:t>болест) </a:t>
            </a:r>
            <a:r>
              <a:rPr lang="x-none" dirty="0" smtClean="0"/>
              <a:t>– 20-30 пута веће </a:t>
            </a:r>
          </a:p>
          <a:p>
            <a:r>
              <a:rPr lang="x-none" dirty="0"/>
              <a:t> </a:t>
            </a:r>
            <a:r>
              <a:rPr lang="x-none" dirty="0" smtClean="0"/>
              <a:t>     вредности од референтних вредности (5 – 40 У/Л) између 1.и 2. недеље болести</a:t>
            </a:r>
          </a:p>
          <a:p>
            <a:r>
              <a:rPr lang="x-none" dirty="0"/>
              <a:t> </a:t>
            </a:r>
            <a:r>
              <a:rPr lang="x-none" dirty="0" smtClean="0"/>
              <a:t>    </a:t>
            </a:r>
          </a:p>
          <a:p>
            <a:r>
              <a:rPr lang="x-none" dirty="0"/>
              <a:t> </a:t>
            </a:r>
            <a:r>
              <a:rPr lang="x-none" dirty="0" smtClean="0"/>
              <a:t>   - </a:t>
            </a:r>
            <a:r>
              <a:rPr lang="x-none" b="1" u="sng" dirty="0" smtClean="0"/>
              <a:t>хронични вирусни хепатитис </a:t>
            </a:r>
            <a:r>
              <a:rPr lang="x-none" dirty="0" smtClean="0"/>
              <a:t>( </a:t>
            </a:r>
            <a:r>
              <a:rPr lang="en-US" dirty="0" smtClean="0"/>
              <a:t>B </a:t>
            </a:r>
            <a:r>
              <a:rPr lang="x-none" dirty="0" smtClean="0"/>
              <a:t>и </a:t>
            </a:r>
            <a:r>
              <a:rPr lang="en-US" dirty="0" smtClean="0"/>
              <a:t>C</a:t>
            </a:r>
            <a:r>
              <a:rPr lang="x-none" dirty="0" smtClean="0"/>
              <a:t>) – 2-5 пута повишене вредности</a:t>
            </a:r>
          </a:p>
          <a:p>
            <a:endParaRPr lang="x-none" dirty="0"/>
          </a:p>
          <a:p>
            <a:r>
              <a:rPr lang="x-none" dirty="0"/>
              <a:t> </a:t>
            </a:r>
            <a:r>
              <a:rPr lang="x-none" dirty="0" smtClean="0"/>
              <a:t>   - </a:t>
            </a:r>
            <a:r>
              <a:rPr lang="x-none" b="1" u="sng" dirty="0" smtClean="0"/>
              <a:t>хронична хепатоцелуларна инсуфицијенција јетре </a:t>
            </a:r>
            <a:r>
              <a:rPr lang="x-none" dirty="0" smtClean="0"/>
              <a:t>(цироза јетре) – 10 пута </a:t>
            </a:r>
          </a:p>
          <a:p>
            <a:endParaRPr lang="x-none" dirty="0"/>
          </a:p>
          <a:p>
            <a:r>
              <a:rPr lang="x-none" dirty="0" smtClean="0"/>
              <a:t>    - </a:t>
            </a:r>
            <a:r>
              <a:rPr lang="x-none" b="1" u="sng" dirty="0" smtClean="0"/>
              <a:t>инфилтративне болести јетре </a:t>
            </a:r>
            <a:r>
              <a:rPr lang="x-none" dirty="0" smtClean="0"/>
              <a:t>(метастазе, лукоза, лимфоми)</a:t>
            </a:r>
          </a:p>
          <a:p>
            <a:endParaRPr lang="x-none" dirty="0"/>
          </a:p>
          <a:p>
            <a:r>
              <a:rPr lang="x-none" dirty="0" smtClean="0"/>
              <a:t>    - </a:t>
            </a:r>
            <a:r>
              <a:rPr lang="x-none" b="1" u="sng" dirty="0" smtClean="0"/>
              <a:t>акутна мононуклеоза </a:t>
            </a:r>
            <a:r>
              <a:rPr lang="x-none" dirty="0" smtClean="0"/>
              <a:t>(</a:t>
            </a:r>
            <a:r>
              <a:rPr lang="en-US" b="1" dirty="0" err="1" smtClean="0">
                <a:cs typeface="Arial" pitchFamily="34" charset="0"/>
              </a:rPr>
              <a:t>EBV</a:t>
            </a:r>
            <a:r>
              <a:rPr lang="x-none" b="1" dirty="0" smtClean="0">
                <a:cs typeface="Arial" pitchFamily="34" charset="0"/>
              </a:rPr>
              <a:t>)</a:t>
            </a:r>
          </a:p>
          <a:p>
            <a:endParaRPr lang="x-none" b="1" dirty="0" smtClean="0">
              <a:cs typeface="Arial" pitchFamily="34" charset="0"/>
            </a:endParaRPr>
          </a:p>
          <a:p>
            <a:endParaRPr lang="x-none" b="1" dirty="0">
              <a:cs typeface="Arial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x-none" b="1" u="sng" dirty="0" smtClean="0">
                <a:cs typeface="Arial" pitchFamily="34" charset="0"/>
              </a:rPr>
              <a:t>Болести панкреаса </a:t>
            </a:r>
            <a:r>
              <a:rPr lang="x-none" b="1" dirty="0" smtClean="0">
                <a:cs typeface="Arial" pitchFamily="34" charset="0"/>
              </a:rPr>
              <a:t>заједно са амилазом, липазом, трипсином</a:t>
            </a:r>
          </a:p>
          <a:p>
            <a:r>
              <a:rPr lang="x-none" b="1" dirty="0">
                <a:cs typeface="Arial" pitchFamily="34" charset="0"/>
              </a:rPr>
              <a:t> </a:t>
            </a:r>
            <a:r>
              <a:rPr lang="x-none" b="1" dirty="0" smtClean="0">
                <a:cs typeface="Arial" pitchFamily="34" charset="0"/>
              </a:rPr>
              <a:t>    - акутни панкреатитис – преко 10 пута</a:t>
            </a:r>
          </a:p>
          <a:p>
            <a:endParaRPr lang="x-none" b="1" dirty="0">
              <a:cs typeface="Arial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x-none" b="1" u="sng" dirty="0" smtClean="0">
                <a:cs typeface="Arial" pitchFamily="34" charset="0"/>
              </a:rPr>
              <a:t>Болести мишића </a:t>
            </a:r>
            <a:r>
              <a:rPr lang="x-none" b="1" dirty="0" smtClean="0">
                <a:cs typeface="Arial" pitchFamily="34" charset="0"/>
              </a:rPr>
              <a:t>заједно са ЦК</a:t>
            </a:r>
          </a:p>
          <a:p>
            <a:r>
              <a:rPr lang="x-none" b="1" dirty="0">
                <a:cs typeface="Arial" pitchFamily="34" charset="0"/>
              </a:rPr>
              <a:t> </a:t>
            </a:r>
            <a:r>
              <a:rPr lang="x-none" b="1" dirty="0" smtClean="0">
                <a:cs typeface="Arial" pitchFamily="34" charset="0"/>
              </a:rPr>
              <a:t>    - прогресивна мишићна дистрофија, дерматомиозитис,миоглобинурија</a:t>
            </a:r>
            <a:endParaRPr lang="x-none" dirty="0"/>
          </a:p>
        </p:txBody>
      </p:sp>
    </p:spTree>
    <p:extLst>
      <p:ext uri="{BB962C8B-B14F-4D97-AF65-F5344CB8AC3E}">
        <p14:creationId xmlns="" xmlns:p14="http://schemas.microsoft.com/office/powerpoint/2010/main" val="910064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2291474" y="143740"/>
            <a:ext cx="368722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sr-Cyrl-CS" altLang="x-none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Аспартат трансаминаза</a:t>
            </a:r>
            <a:endParaRPr lang="en-US" altLang="x-none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862935"/>
            <a:ext cx="8688597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x-none" b="1" u="sng" dirty="0" smtClean="0"/>
              <a:t>Болести миокарда </a:t>
            </a:r>
            <a:r>
              <a:rPr lang="x-none" dirty="0" smtClean="0"/>
              <a:t>заједно са ЛДХ, ЦК</a:t>
            </a:r>
          </a:p>
          <a:p>
            <a:r>
              <a:rPr lang="x-none" dirty="0"/>
              <a:t> </a:t>
            </a:r>
            <a:r>
              <a:rPr lang="x-none" dirty="0" smtClean="0"/>
              <a:t>  - инфаркт миокарда – 5-10 пута повишене вредности 16 – 48 сати од почетка </a:t>
            </a:r>
          </a:p>
          <a:p>
            <a:r>
              <a:rPr lang="x-none" dirty="0"/>
              <a:t> </a:t>
            </a:r>
            <a:r>
              <a:rPr lang="x-none" dirty="0" smtClean="0"/>
              <a:t>    болести, у нормали 3-6 дана</a:t>
            </a:r>
          </a:p>
          <a:p>
            <a:endParaRPr lang="x-none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x-none" b="1" u="sng" dirty="0" smtClean="0"/>
              <a:t>Остале болести</a:t>
            </a:r>
            <a:r>
              <a:rPr lang="x-none" dirty="0" smtClean="0"/>
              <a:t>:</a:t>
            </a:r>
          </a:p>
          <a:p>
            <a:r>
              <a:rPr lang="x-none" dirty="0"/>
              <a:t> </a:t>
            </a:r>
            <a:r>
              <a:rPr lang="x-none" dirty="0" smtClean="0"/>
              <a:t>   - инфаркт плућа</a:t>
            </a:r>
          </a:p>
          <a:p>
            <a:r>
              <a:rPr lang="x-none" dirty="0"/>
              <a:t> </a:t>
            </a:r>
            <a:r>
              <a:rPr lang="x-none" dirty="0" smtClean="0"/>
              <a:t>   - емболија плућа</a:t>
            </a:r>
          </a:p>
          <a:p>
            <a:r>
              <a:rPr lang="x-none" dirty="0"/>
              <a:t> </a:t>
            </a:r>
            <a:r>
              <a:rPr lang="x-none" dirty="0" smtClean="0"/>
              <a:t>   - стање шока (постоперативни захвати)</a:t>
            </a:r>
          </a:p>
          <a:p>
            <a:r>
              <a:rPr lang="x-none" dirty="0"/>
              <a:t> </a:t>
            </a:r>
            <a:r>
              <a:rPr lang="x-none" dirty="0" smtClean="0"/>
              <a:t>   - лекови</a:t>
            </a:r>
          </a:p>
          <a:p>
            <a:r>
              <a:rPr lang="x-none" dirty="0"/>
              <a:t> </a:t>
            </a:r>
            <a:r>
              <a:rPr lang="x-none" dirty="0" smtClean="0"/>
              <a:t>   - не-хепатично;</a:t>
            </a:r>
          </a:p>
          <a:p>
            <a:r>
              <a:rPr lang="x-none" dirty="0"/>
              <a:t> </a:t>
            </a:r>
            <a:r>
              <a:rPr lang="x-none" dirty="0" smtClean="0"/>
              <a:t>     хемолиза</a:t>
            </a:r>
          </a:p>
          <a:p>
            <a:r>
              <a:rPr lang="x-none" dirty="0"/>
              <a:t> </a:t>
            </a:r>
            <a:r>
              <a:rPr lang="x-none" dirty="0" smtClean="0"/>
              <a:t>     миопатија</a:t>
            </a:r>
          </a:p>
          <a:p>
            <a:r>
              <a:rPr lang="x-none" dirty="0"/>
              <a:t> </a:t>
            </a:r>
            <a:r>
              <a:rPr lang="x-none" dirty="0" smtClean="0"/>
              <a:t>     болести тироидеје</a:t>
            </a:r>
          </a:p>
          <a:p>
            <a:r>
              <a:rPr lang="x-none" dirty="0"/>
              <a:t> </a:t>
            </a:r>
            <a:r>
              <a:rPr lang="x-none" dirty="0" smtClean="0"/>
              <a:t>     вежбање</a:t>
            </a:r>
            <a:endParaRPr lang="x-none" dirty="0"/>
          </a:p>
        </p:txBody>
      </p:sp>
      <p:sp>
        <p:nvSpPr>
          <p:cNvPr id="4" name="TextBox 3"/>
          <p:cNvSpPr txBox="1"/>
          <p:nvPr/>
        </p:nvSpPr>
        <p:spPr>
          <a:xfrm>
            <a:off x="0" y="5090783"/>
            <a:ext cx="6787436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x-none" dirty="0" smtClean="0"/>
              <a:t>Снижене вредности АСТ у серуму немају клинички значај:</a:t>
            </a:r>
          </a:p>
          <a:p>
            <a:r>
              <a:rPr lang="x-none" dirty="0"/>
              <a:t> </a:t>
            </a:r>
            <a:r>
              <a:rPr lang="x-none" dirty="0" smtClean="0"/>
              <a:t>   - трудница</a:t>
            </a:r>
          </a:p>
          <a:p>
            <a:r>
              <a:rPr lang="x-none" dirty="0"/>
              <a:t> </a:t>
            </a:r>
            <a:r>
              <a:rPr lang="x-none" dirty="0" smtClean="0"/>
              <a:t>   - недостатак витамина Б6</a:t>
            </a:r>
          </a:p>
          <a:p>
            <a:r>
              <a:rPr lang="x-none" dirty="0"/>
              <a:t> </a:t>
            </a:r>
            <a:r>
              <a:rPr lang="x-none" dirty="0" smtClean="0"/>
              <a:t>   - уремичких пацијената</a:t>
            </a:r>
          </a:p>
          <a:p>
            <a:r>
              <a:rPr lang="x-none" dirty="0"/>
              <a:t> </a:t>
            </a:r>
            <a:r>
              <a:rPr lang="x-none" dirty="0" smtClean="0"/>
              <a:t>   - исхемија</a:t>
            </a:r>
          </a:p>
          <a:p>
            <a:r>
              <a:rPr lang="x-none" dirty="0"/>
              <a:t> </a:t>
            </a:r>
            <a:r>
              <a:rPr lang="x-none" dirty="0" smtClean="0"/>
              <a:t>   - </a:t>
            </a:r>
            <a:r>
              <a:rPr lang="x-none" dirty="0">
                <a:cs typeface="Arial" pitchFamily="34" charset="0"/>
              </a:rPr>
              <a:t>акутна опструкција билијарног тракта</a:t>
            </a:r>
            <a:endParaRPr lang="x-none" dirty="0" smtClean="0"/>
          </a:p>
          <a:p>
            <a:endParaRPr lang="x-none" dirty="0" smtClean="0"/>
          </a:p>
          <a:p>
            <a:endParaRPr lang="x-none" dirty="0"/>
          </a:p>
        </p:txBody>
      </p:sp>
    </p:spTree>
    <p:extLst>
      <p:ext uri="{BB962C8B-B14F-4D97-AF65-F5344CB8AC3E}">
        <p14:creationId xmlns="" xmlns:p14="http://schemas.microsoft.com/office/powerpoint/2010/main" val="3591129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2414904" y="143740"/>
            <a:ext cx="344036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sr-Cyrl-CS" altLang="x-none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Аланин трансаминаза</a:t>
            </a:r>
            <a:endParaRPr lang="en-US" altLang="x-none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-1609860" y="759182"/>
            <a:ext cx="10753859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4"/>
            <a:r>
              <a:rPr lang="en-AU" altLang="x-none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Трансаминациј</a:t>
            </a:r>
            <a:r>
              <a:rPr lang="x-none" altLang="x-none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ом</a:t>
            </a:r>
            <a:r>
              <a:rPr lang="en-AU" altLang="x-none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AU" altLang="x-none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амино</a:t>
            </a:r>
            <a:r>
              <a:rPr lang="en-AU" altLang="x-none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AU" altLang="x-none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групе</a:t>
            </a:r>
            <a:r>
              <a:rPr lang="en-AU" altLang="x-none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AU" altLang="x-none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са</a:t>
            </a:r>
            <a:r>
              <a:rPr lang="en-AU" altLang="x-none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AU" altLang="x-none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аланина</a:t>
            </a:r>
            <a:r>
              <a:rPr lang="en-AU" altLang="x-none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AU" altLang="x-none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на</a:t>
            </a:r>
            <a:r>
              <a:rPr lang="en-AU" altLang="x-none" dirty="0">
                <a:solidFill>
                  <a:schemeClr val="tx1">
                    <a:lumMod val="95000"/>
                    <a:lumOff val="5000"/>
                  </a:schemeClr>
                </a:solidFill>
              </a:rPr>
              <a:t> α-</a:t>
            </a:r>
            <a:r>
              <a:rPr lang="en-AU" altLang="x-none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кетоглутарну</a:t>
            </a:r>
            <a:r>
              <a:rPr lang="en-AU" altLang="x-none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AU" altLang="x-none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киселину</a:t>
            </a:r>
            <a:endParaRPr lang="sr-Cyrl-CS" altLang="x-none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4"/>
            <a:r>
              <a:rPr lang="en-AU" altLang="x-none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AU" altLang="x-none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добија</a:t>
            </a:r>
            <a:r>
              <a:rPr lang="sr-Cyrl-CS" altLang="x-none" dirty="0">
                <a:solidFill>
                  <a:schemeClr val="tx1">
                    <a:lumMod val="95000"/>
                    <a:lumOff val="5000"/>
                  </a:schemeClr>
                </a:solidFill>
              </a:rPr>
              <a:t> се </a:t>
            </a:r>
            <a:r>
              <a:rPr lang="en-AU" altLang="x-none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ПИРУВАТ</a:t>
            </a:r>
            <a:r>
              <a:rPr lang="en-AU" altLang="x-none" dirty="0">
                <a:solidFill>
                  <a:schemeClr val="tx1">
                    <a:lumMod val="95000"/>
                    <a:lumOff val="5000"/>
                  </a:schemeClr>
                </a:solidFill>
              </a:rPr>
              <a:t> И </a:t>
            </a:r>
            <a:r>
              <a:rPr lang="en-AU" altLang="x-none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ГЛУТАМАТ</a:t>
            </a:r>
            <a:r>
              <a:rPr lang="x-none" altLang="x-none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који катализује аланин трансаминаза АЛТ</a:t>
            </a:r>
            <a:endParaRPr lang="en-AU" altLang="x-none" sz="2400" dirty="0">
              <a:latin typeface="Arial" panose="020B0604020202020204" pitchFamily="34" charset="0"/>
            </a:endParaRPr>
          </a:p>
          <a:p>
            <a:endParaRPr lang="en-US" altLang="x-none" sz="2400" dirty="0">
              <a:latin typeface="Times New Roman" panose="02020603050405020304" pitchFamily="18" charset="0"/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lum bright="-8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1958"/>
          <a:stretch>
            <a:fillRect/>
          </a:stretch>
        </p:blipFill>
        <p:spPr bwMode="auto">
          <a:xfrm>
            <a:off x="450761" y="1928622"/>
            <a:ext cx="7984901" cy="179337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238259" y="4020235"/>
            <a:ext cx="864816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cs typeface="Arial" pitchFamily="34" charset="0"/>
              </a:rPr>
              <a:t>ALT</a:t>
            </a:r>
            <a:r>
              <a:rPr lang="ru-RU" dirty="0">
                <a:cs typeface="Arial" pitchFamily="34" charset="0"/>
              </a:rPr>
              <a:t> је смештена у цитозолу хепатоцита и има три пута дужи полуживот од </a:t>
            </a:r>
            <a:r>
              <a:rPr lang="en-US" dirty="0" smtClean="0">
                <a:cs typeface="Arial" pitchFamily="34" charset="0"/>
              </a:rPr>
              <a:t>AST</a:t>
            </a:r>
            <a:endParaRPr lang="x-none" dirty="0" smtClean="0">
              <a:cs typeface="Arial" pitchFamily="34" charset="0"/>
            </a:endParaRPr>
          </a:p>
          <a:p>
            <a:endParaRPr lang="x-none" dirty="0">
              <a:cs typeface="Arial" pitchFamily="34" charset="0"/>
            </a:endParaRPr>
          </a:p>
          <a:p>
            <a:r>
              <a:rPr lang="x-none" dirty="0" smtClean="0"/>
              <a:t>Највише је у </a:t>
            </a:r>
            <a:r>
              <a:rPr lang="x-none" dirty="0"/>
              <a:t>јетри, а затим у срчаном и скелектним мишићима,</a:t>
            </a:r>
            <a:br>
              <a:rPr lang="x-none" dirty="0"/>
            </a:br>
            <a:r>
              <a:rPr lang="x-none" dirty="0"/>
              <a:t>бубрезима, мање у панкреасу, еритроцитима и другим ткивима</a:t>
            </a:r>
            <a:r>
              <a:rPr lang="x-none" dirty="0" smtClean="0"/>
              <a:t>.</a:t>
            </a:r>
          </a:p>
          <a:p>
            <a:endParaRPr lang="x-none" dirty="0"/>
          </a:p>
          <a:p>
            <a:r>
              <a:rPr lang="x-none" dirty="0" smtClean="0"/>
              <a:t>Пошто </a:t>
            </a:r>
            <a:r>
              <a:rPr lang="x-none" dirty="0"/>
              <a:t>се налази првенствено у цитозолу, појављује се у крви и код мањих оштећења ћелије.</a:t>
            </a:r>
          </a:p>
        </p:txBody>
      </p:sp>
    </p:spTree>
    <p:extLst>
      <p:ext uri="{BB962C8B-B14F-4D97-AF65-F5344CB8AC3E}">
        <p14:creationId xmlns="" xmlns:p14="http://schemas.microsoft.com/office/powerpoint/2010/main" val="2899651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2414904" y="143740"/>
            <a:ext cx="344036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sr-Cyrl-CS" altLang="x-none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Аланин трансаминаза</a:t>
            </a:r>
            <a:endParaRPr lang="en-US" altLang="x-none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28902" y="605405"/>
            <a:ext cx="9015097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x-none" dirty="0"/>
              <a:t>Клинички значај - повишене вредности </a:t>
            </a:r>
            <a:r>
              <a:rPr lang="x-none" dirty="0" smtClean="0"/>
              <a:t>АЛТ </a:t>
            </a:r>
            <a:r>
              <a:rPr lang="x-none" dirty="0"/>
              <a:t>у </a:t>
            </a:r>
            <a:r>
              <a:rPr lang="x-none" dirty="0" smtClean="0"/>
              <a:t>серуму</a:t>
            </a:r>
          </a:p>
          <a:p>
            <a:endParaRPr lang="x-non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x-none" b="1" u="sng" dirty="0"/>
              <a:t>Болести јетре </a:t>
            </a:r>
            <a:r>
              <a:rPr lang="x-none" dirty="0"/>
              <a:t>заједно са </a:t>
            </a:r>
            <a:r>
              <a:rPr lang="x-none" dirty="0" smtClean="0"/>
              <a:t>АСТ,ЛДХ</a:t>
            </a:r>
            <a:r>
              <a:rPr lang="x-none" dirty="0"/>
              <a:t>, </a:t>
            </a:r>
            <a:r>
              <a:rPr lang="x-none" dirty="0" smtClean="0"/>
              <a:t>холинестераза, </a:t>
            </a:r>
            <a:r>
              <a:rPr lang="x-none" dirty="0"/>
              <a:t>алкална </a:t>
            </a:r>
            <a:r>
              <a:rPr lang="x-none" dirty="0" smtClean="0"/>
              <a:t>фосфатаза, глутамат дехидрогеназом</a:t>
            </a:r>
            <a:endParaRPr lang="x-none" dirty="0"/>
          </a:p>
          <a:p>
            <a:r>
              <a:rPr lang="x-none" dirty="0"/>
              <a:t>    </a:t>
            </a:r>
            <a:r>
              <a:rPr lang="x-none" dirty="0" smtClean="0"/>
              <a:t>- </a:t>
            </a:r>
            <a:r>
              <a:rPr lang="x-none" b="1" u="sng" dirty="0"/>
              <a:t>акутни вирусни хепатитис </a:t>
            </a:r>
            <a:r>
              <a:rPr lang="ru-RU" dirty="0">
                <a:cs typeface="Arial" pitchFamily="34" charset="0"/>
              </a:rPr>
              <a:t>(</a:t>
            </a:r>
            <a:r>
              <a:rPr lang="en-US" b="1" dirty="0">
                <a:cs typeface="Arial" pitchFamily="34" charset="0"/>
              </a:rPr>
              <a:t>A-</a:t>
            </a:r>
            <a:r>
              <a:rPr lang="en-US" b="1" dirty="0" err="1">
                <a:cs typeface="Arial" pitchFamily="34" charset="0"/>
              </a:rPr>
              <a:t>E,CMV</a:t>
            </a:r>
            <a:r>
              <a:rPr lang="ru-RU" b="1" dirty="0">
                <a:cs typeface="Arial" pitchFamily="34" charset="0"/>
              </a:rPr>
              <a:t>, </a:t>
            </a:r>
            <a:r>
              <a:rPr lang="ru-RU" dirty="0">
                <a:cs typeface="Arial" pitchFamily="34" charset="0"/>
              </a:rPr>
              <a:t>лекови/токсини, исхемијски </a:t>
            </a:r>
          </a:p>
          <a:p>
            <a:r>
              <a:rPr lang="ru-RU" dirty="0">
                <a:cs typeface="Arial" pitchFamily="34" charset="0"/>
              </a:rPr>
              <a:t> </a:t>
            </a:r>
            <a:r>
              <a:rPr lang="ru-RU" dirty="0" smtClean="0">
                <a:cs typeface="Arial" pitchFamily="34" charset="0"/>
              </a:rPr>
              <a:t>    хепатитис</a:t>
            </a:r>
            <a:r>
              <a:rPr lang="ru-RU" dirty="0">
                <a:cs typeface="Arial" pitchFamily="34" charset="0"/>
              </a:rPr>
              <a:t>, аутоимуни хепатитис, Wилсон-ова болест) </a:t>
            </a:r>
            <a:r>
              <a:rPr lang="x-none" dirty="0"/>
              <a:t>– </a:t>
            </a:r>
            <a:r>
              <a:rPr lang="ru-RU" b="1" dirty="0">
                <a:cs typeface="Arial" pitchFamily="34" charset="0"/>
              </a:rPr>
              <a:t>повишена више од </a:t>
            </a:r>
            <a:endParaRPr lang="ru-RU" b="1" dirty="0" smtClean="0">
              <a:cs typeface="Arial" pitchFamily="34" charset="0"/>
            </a:endParaRPr>
          </a:p>
          <a:p>
            <a:r>
              <a:rPr lang="ru-RU" b="1" dirty="0" smtClean="0">
                <a:cs typeface="Arial" pitchFamily="34" charset="0"/>
              </a:rPr>
              <a:t>     10 </a:t>
            </a:r>
            <a:r>
              <a:rPr lang="ru-RU" b="1" dirty="0">
                <a:cs typeface="Arial" pitchFamily="34" charset="0"/>
              </a:rPr>
              <a:t>- 15 пута </a:t>
            </a:r>
            <a:r>
              <a:rPr lang="ru-RU" dirty="0">
                <a:cs typeface="Arial" pitchFamily="34" charset="0"/>
              </a:rPr>
              <a:t>у односу на референтне вредности и по правилу, </a:t>
            </a:r>
            <a:r>
              <a:rPr lang="ru-RU" b="1" dirty="0">
                <a:cs typeface="Arial" pitchFamily="34" charset="0"/>
              </a:rPr>
              <a:t>активност </a:t>
            </a:r>
            <a:r>
              <a:rPr lang="en-US" b="1" dirty="0" smtClean="0">
                <a:cs typeface="Arial" pitchFamily="34" charset="0"/>
              </a:rPr>
              <a:t>A</a:t>
            </a:r>
            <a:r>
              <a:rPr lang="x-none" b="1" dirty="0" smtClean="0">
                <a:cs typeface="Arial" pitchFamily="34" charset="0"/>
              </a:rPr>
              <a:t>Л</a:t>
            </a:r>
            <a:r>
              <a:rPr lang="en-US" b="1" dirty="0" smtClean="0">
                <a:cs typeface="Arial" pitchFamily="34" charset="0"/>
              </a:rPr>
              <a:t>T</a:t>
            </a:r>
            <a:r>
              <a:rPr lang="ru-RU" b="1" dirty="0" smtClean="0">
                <a:cs typeface="Arial" pitchFamily="34" charset="0"/>
              </a:rPr>
              <a:t> </a:t>
            </a:r>
          </a:p>
          <a:p>
            <a:r>
              <a:rPr lang="ru-RU" b="1" dirty="0" smtClean="0">
                <a:cs typeface="Arial" pitchFamily="34" charset="0"/>
              </a:rPr>
              <a:t>     је </a:t>
            </a:r>
            <a:r>
              <a:rPr lang="ru-RU" b="1" dirty="0">
                <a:cs typeface="Arial" pitchFamily="34" charset="0"/>
              </a:rPr>
              <a:t>виша од </a:t>
            </a:r>
            <a:r>
              <a:rPr lang="en-US" b="1" dirty="0" smtClean="0">
                <a:cs typeface="Arial" pitchFamily="34" charset="0"/>
              </a:rPr>
              <a:t>A</a:t>
            </a:r>
            <a:r>
              <a:rPr lang="x-none" b="1" dirty="0" smtClean="0">
                <a:cs typeface="Arial" pitchFamily="34" charset="0"/>
              </a:rPr>
              <a:t>С</a:t>
            </a:r>
            <a:r>
              <a:rPr lang="en-US" b="1" dirty="0" smtClean="0">
                <a:cs typeface="Arial" pitchFamily="34" charset="0"/>
              </a:rPr>
              <a:t>T</a:t>
            </a:r>
            <a:r>
              <a:rPr lang="x-none" b="1" dirty="0" smtClean="0">
                <a:cs typeface="Arial" pitchFamily="34" charset="0"/>
              </a:rPr>
              <a:t> (АСТ/АЛТ </a:t>
            </a:r>
            <a:r>
              <a:rPr lang="en-US" b="1" dirty="0" smtClean="0">
                <a:cs typeface="Arial" pitchFamily="34" charset="0"/>
              </a:rPr>
              <a:t>&lt; 0.7)</a:t>
            </a:r>
            <a:endParaRPr lang="en-US" b="1" dirty="0">
              <a:cs typeface="Arial" pitchFamily="34" charset="0"/>
            </a:endParaRPr>
          </a:p>
          <a:p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r>
              <a:rPr lang="en-US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x-none" dirty="0"/>
              <a:t> - </a:t>
            </a:r>
            <a:r>
              <a:rPr lang="x-none" b="1" u="sng" dirty="0"/>
              <a:t>хронични вирусни хепатитис </a:t>
            </a:r>
            <a:r>
              <a:rPr lang="x-none" dirty="0"/>
              <a:t>( </a:t>
            </a:r>
            <a:r>
              <a:rPr lang="en-US" dirty="0"/>
              <a:t>B </a:t>
            </a:r>
            <a:r>
              <a:rPr lang="x-none" dirty="0"/>
              <a:t>и </a:t>
            </a:r>
            <a:r>
              <a:rPr lang="en-US" dirty="0"/>
              <a:t>C</a:t>
            </a:r>
            <a:r>
              <a:rPr lang="x-none" u="sng" dirty="0"/>
              <a:t>) </a:t>
            </a:r>
            <a:r>
              <a:rPr lang="x-none" u="sng" dirty="0" smtClean="0"/>
              <a:t>и цироза јетре</a:t>
            </a:r>
            <a:r>
              <a:rPr lang="x-none" dirty="0" smtClean="0"/>
              <a:t>– незнатно </a:t>
            </a:r>
          </a:p>
          <a:p>
            <a:r>
              <a:rPr lang="x-none" dirty="0"/>
              <a:t> </a:t>
            </a:r>
            <a:r>
              <a:rPr lang="x-none" dirty="0" smtClean="0"/>
              <a:t>     повишене вредности, а </a:t>
            </a:r>
            <a:r>
              <a:rPr lang="x-none" dirty="0" smtClean="0">
                <a:cs typeface="Arial" pitchFamily="34" charset="0"/>
              </a:rPr>
              <a:t>активност АСТ знатно већа од АЛТ</a:t>
            </a:r>
          </a:p>
          <a:p>
            <a:endParaRPr lang="x-none" dirty="0">
              <a:cs typeface="Arial" pitchFamily="34" charset="0"/>
            </a:endParaRPr>
          </a:p>
          <a:p>
            <a:r>
              <a:rPr lang="x-none" dirty="0"/>
              <a:t> </a:t>
            </a:r>
            <a:r>
              <a:rPr lang="x-none" dirty="0" smtClean="0"/>
              <a:t>    - </a:t>
            </a:r>
            <a:r>
              <a:rPr lang="x-none" b="1" u="sng" dirty="0"/>
              <a:t>инфилтративне болести јетре </a:t>
            </a:r>
            <a:r>
              <a:rPr lang="x-none" dirty="0"/>
              <a:t>(метастазе, лукоза, лимфоми</a:t>
            </a:r>
            <a:r>
              <a:rPr lang="x-none" dirty="0" smtClean="0"/>
              <a:t>) – незнатно   </a:t>
            </a:r>
          </a:p>
          <a:p>
            <a:r>
              <a:rPr lang="x-none" dirty="0" smtClean="0"/>
              <a:t>       повишена, а </a:t>
            </a:r>
            <a:r>
              <a:rPr lang="x-none" dirty="0">
                <a:cs typeface="Arial" pitchFamily="34" charset="0"/>
              </a:rPr>
              <a:t>активност АСТ знатно већа од АЛТ</a:t>
            </a:r>
          </a:p>
          <a:p>
            <a:endParaRPr lang="x-none" dirty="0"/>
          </a:p>
          <a:p>
            <a:r>
              <a:rPr lang="x-none" dirty="0"/>
              <a:t>    </a:t>
            </a:r>
            <a:r>
              <a:rPr lang="x-none" dirty="0" smtClean="0"/>
              <a:t> - </a:t>
            </a:r>
            <a:r>
              <a:rPr lang="x-none" b="1" u="sng" dirty="0"/>
              <a:t>акутна мононуклеоза </a:t>
            </a:r>
            <a:r>
              <a:rPr lang="x-none" dirty="0"/>
              <a:t>(</a:t>
            </a:r>
            <a:r>
              <a:rPr lang="en-US" b="1" dirty="0" err="1">
                <a:cs typeface="Arial" pitchFamily="34" charset="0"/>
              </a:rPr>
              <a:t>EBV</a:t>
            </a:r>
            <a:r>
              <a:rPr lang="x-none" b="1" dirty="0" smtClean="0">
                <a:cs typeface="Arial" pitchFamily="34" charset="0"/>
              </a:rPr>
              <a:t>)</a:t>
            </a:r>
          </a:p>
          <a:p>
            <a:endParaRPr lang="x-none" b="1" dirty="0">
              <a:cs typeface="Arial" pitchFamily="34" charset="0"/>
            </a:endParaRPr>
          </a:p>
          <a:p>
            <a:r>
              <a:rPr lang="x-none" b="1" dirty="0" smtClean="0">
                <a:cs typeface="Arial" pitchFamily="34" charset="0"/>
              </a:rPr>
              <a:t>    - </a:t>
            </a:r>
            <a:r>
              <a:rPr lang="x-none" b="1" u="sng" dirty="0" smtClean="0">
                <a:cs typeface="Arial" pitchFamily="34" charset="0"/>
              </a:rPr>
              <a:t>акутна опструкција жучних путева</a:t>
            </a:r>
            <a:endParaRPr lang="x-none" b="1" u="sng" dirty="0">
              <a:cs typeface="Arial" pitchFamily="34" charset="0"/>
            </a:endParaRPr>
          </a:p>
          <a:p>
            <a:endParaRPr lang="ru-RU" dirty="0">
              <a:cs typeface="Arial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x-none" dirty="0"/>
          </a:p>
        </p:txBody>
      </p:sp>
      <p:sp>
        <p:nvSpPr>
          <p:cNvPr id="4" name="TextBox 3"/>
          <p:cNvSpPr txBox="1"/>
          <p:nvPr/>
        </p:nvSpPr>
        <p:spPr>
          <a:xfrm>
            <a:off x="128901" y="5850637"/>
            <a:ext cx="843554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x-none" dirty="0" smtClean="0"/>
              <a:t>Снижене вредности АЛТ у серуму немају клинички значај:</a:t>
            </a:r>
          </a:p>
          <a:p>
            <a:r>
              <a:rPr lang="x-none" dirty="0"/>
              <a:t> </a:t>
            </a:r>
            <a:r>
              <a:rPr lang="x-none" dirty="0" smtClean="0"/>
              <a:t>   - трудница, недостатак витамина Б6, исхемија</a:t>
            </a:r>
          </a:p>
          <a:p>
            <a:r>
              <a:rPr lang="x-none" dirty="0"/>
              <a:t> </a:t>
            </a:r>
            <a:r>
              <a:rPr lang="x-none" dirty="0" smtClean="0"/>
              <a:t>   - </a:t>
            </a:r>
            <a:r>
              <a:rPr lang="x-none" dirty="0">
                <a:cs typeface="Arial" pitchFamily="34" charset="0"/>
              </a:rPr>
              <a:t>акутна опструкција билијарног тракта</a:t>
            </a:r>
            <a:endParaRPr lang="x-none" dirty="0" smtClean="0"/>
          </a:p>
          <a:p>
            <a:endParaRPr lang="x-none" dirty="0" smtClean="0"/>
          </a:p>
          <a:p>
            <a:endParaRPr lang="x-none" dirty="0"/>
          </a:p>
        </p:txBody>
      </p:sp>
    </p:spTree>
    <p:extLst>
      <p:ext uri="{BB962C8B-B14F-4D97-AF65-F5344CB8AC3E}">
        <p14:creationId xmlns="" xmlns:p14="http://schemas.microsoft.com/office/powerpoint/2010/main" val="4270692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Rot="1" noChangeArrowheads="1"/>
          </p:cNvSpPr>
          <p:nvPr/>
        </p:nvSpPr>
        <p:spPr>
          <a:xfrm>
            <a:off x="1862071" y="219948"/>
            <a:ext cx="8229600" cy="1139825"/>
          </a:xfrm>
          <a:prstGeom prst="rect">
            <a:avLst/>
          </a:prstGeom>
          <a:noFill/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sr-Cyrl-CS" altLang="sr-Latn-RS" dirty="0" smtClean="0">
                <a:solidFill>
                  <a:schemeClr val="tx1"/>
                </a:solidFill>
                <a:latin typeface="+mn-lt"/>
              </a:rPr>
              <a:t>КРЕАТИН КИНАЗА (</a:t>
            </a:r>
            <a:r>
              <a:rPr lang="sr-Latn-CS" altLang="sr-Latn-RS" dirty="0" smtClean="0">
                <a:solidFill>
                  <a:schemeClr val="tx1"/>
                </a:solidFill>
                <a:latin typeface="+mn-lt"/>
              </a:rPr>
              <a:t>CK</a:t>
            </a:r>
            <a:r>
              <a:rPr lang="sr-Cyrl-CS" altLang="sr-Latn-RS" dirty="0" smtClean="0">
                <a:solidFill>
                  <a:schemeClr val="tx1"/>
                </a:solidFill>
                <a:latin typeface="+mn-lt"/>
              </a:rPr>
              <a:t>)</a:t>
            </a:r>
            <a:r>
              <a:rPr lang="en-US" altLang="sr-Latn-RS" dirty="0" smtClean="0">
                <a:solidFill>
                  <a:schemeClr val="tx1"/>
                </a:solidFill>
                <a:latin typeface="+mn-lt"/>
              </a:rPr>
              <a:t> 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457200" y="1295400"/>
            <a:ext cx="8458200" cy="5410200"/>
          </a:xfrm>
          <a:prstGeom prst="rect">
            <a:avLst/>
          </a:prstGeom>
          <a:noFill/>
        </p:spPr>
        <p:txBody>
          <a:bodyPr/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sr-Cyrl-CS" altLang="sr-Latn-RS" sz="2000" dirty="0" smtClean="0">
                <a:solidFill>
                  <a:schemeClr val="tx1"/>
                </a:solidFill>
              </a:rPr>
              <a:t>Катализује конверзију креатина у фосфокреатин (макроненергетско једињење)</a:t>
            </a:r>
            <a:r>
              <a:rPr lang="en-US" altLang="sr-Latn-RS" sz="2000" dirty="0" smtClean="0">
                <a:solidFill>
                  <a:schemeClr val="tx1"/>
                </a:solidFill>
              </a:rPr>
              <a:t> </a:t>
            </a:r>
            <a:r>
              <a:rPr lang="sr-Cyrl-CS" altLang="sr-Latn-RS" sz="2000" dirty="0" smtClean="0">
                <a:solidFill>
                  <a:schemeClr val="tx1"/>
                </a:solidFill>
              </a:rPr>
              <a:t>при чему се ATP користи као донор фосфатне групе</a:t>
            </a:r>
            <a:r>
              <a:rPr lang="en-US" altLang="sr-Latn-RS" sz="2000" dirty="0" smtClean="0">
                <a:solidFill>
                  <a:schemeClr val="tx1"/>
                </a:solidFill>
              </a:rPr>
              <a:t> </a:t>
            </a:r>
            <a:r>
              <a:rPr lang="sr-Cyrl-CS" altLang="sr-Latn-RS" sz="2000" dirty="0" smtClean="0">
                <a:solidFill>
                  <a:schemeClr val="tx1"/>
                </a:solidFill>
              </a:rPr>
              <a:t>и обрнуто</a:t>
            </a:r>
          </a:p>
          <a:p>
            <a:pPr>
              <a:lnSpc>
                <a:spcPct val="90000"/>
              </a:lnSpc>
            </a:pPr>
            <a:endParaRPr lang="sr-Cyrl-CS" altLang="sr-Latn-RS" sz="2000" dirty="0" smtClean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</a:pPr>
            <a:endParaRPr lang="sr-Cyrl-CS" altLang="sr-Latn-RS" sz="2000" dirty="0" smtClean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</a:pPr>
            <a:endParaRPr lang="sr-Cyrl-CS" altLang="sr-Latn-RS" sz="2000" dirty="0" smtClean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</a:pPr>
            <a:endParaRPr lang="sr-Cyrl-CS" altLang="sr-Latn-RS" sz="2000" dirty="0" smtClean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</a:pPr>
            <a:endParaRPr lang="sr-Cyrl-CS" altLang="sr-Latn-RS" sz="2000" dirty="0" smtClean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</a:pPr>
            <a:endParaRPr lang="sr-Cyrl-CS" altLang="sr-Latn-RS" sz="2000" dirty="0" smtClean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endParaRPr lang="sr-Cyrl-CS" altLang="sr-Latn-RS" sz="2000" dirty="0" smtClean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</a:pPr>
            <a:r>
              <a:rPr lang="sr-Cyrl-CS" altLang="sr-Latn-RS" sz="2000" dirty="0" smtClean="0">
                <a:solidFill>
                  <a:schemeClr val="tx1"/>
                </a:solidFill>
              </a:rPr>
              <a:t>Највише га има у ексцитабилним ткивима, ћелијама нервног и мишићног ткива (користе фосфокреатин као извор енергије превођењем у ATP)</a:t>
            </a:r>
          </a:p>
          <a:p>
            <a:pPr>
              <a:lnSpc>
                <a:spcPct val="90000"/>
              </a:lnSpc>
            </a:pPr>
            <a:endParaRPr lang="sr-Cyrl-CS" altLang="sr-Latn-RS" sz="2400" dirty="0" smtClean="0">
              <a:solidFill>
                <a:schemeClr val="tx1"/>
              </a:solidFill>
            </a:endParaRPr>
          </a:p>
        </p:txBody>
      </p:sp>
      <p:pic>
        <p:nvPicPr>
          <p:cNvPr id="4" name="Picture 5" descr="File:Creatine kinase rxn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14600"/>
            <a:ext cx="9144000" cy="22892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295105505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381000" y="0"/>
            <a:ext cx="8229600" cy="11398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Ctr="1"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sr-Cyrl-CS" altLang="sr-Latn-RS" sz="2400" dirty="0" smtClean="0">
                <a:solidFill>
                  <a:schemeClr val="tx1"/>
                </a:solidFill>
                <a:latin typeface="+mn-lt"/>
              </a:rPr>
              <a:t>КРЕАТИН КИНАЗА (</a:t>
            </a:r>
            <a:r>
              <a:rPr lang="sr-Latn-CS" altLang="sr-Latn-RS" sz="2400" dirty="0" smtClean="0">
                <a:solidFill>
                  <a:schemeClr val="tx1"/>
                </a:solidFill>
                <a:latin typeface="+mn-lt"/>
              </a:rPr>
              <a:t>CK</a:t>
            </a:r>
            <a:r>
              <a:rPr lang="sr-Cyrl-CS" altLang="sr-Latn-RS" sz="2400" dirty="0" smtClean="0">
                <a:solidFill>
                  <a:schemeClr val="tx1"/>
                </a:solidFill>
                <a:latin typeface="+mn-lt"/>
              </a:rPr>
              <a:t>)</a:t>
            </a:r>
            <a:r>
              <a:rPr lang="en-US" altLang="sr-Latn-RS" sz="2400" dirty="0" smtClean="0">
                <a:solidFill>
                  <a:schemeClr val="tx1"/>
                </a:solidFill>
                <a:latin typeface="+mn-lt"/>
              </a:rPr>
              <a:t> </a:t>
            </a:r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934792" y="745430"/>
            <a:ext cx="876300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/>
            <a:r>
              <a:rPr lang="sr-Cyrl-CS" altLang="sr-Latn-RS" sz="2400" dirty="0">
                <a:latin typeface="+mn-lt"/>
                <a:cs typeface="Arial" panose="020B0604020202020204" pitchFamily="34" charset="0"/>
              </a:rPr>
              <a:t>           </a:t>
            </a:r>
            <a:r>
              <a:rPr lang="sr-Cyrl-CS" altLang="sr-Latn-RS" sz="2000" dirty="0">
                <a:latin typeface="+mn-lt"/>
                <a:cs typeface="Arial" panose="020B0604020202020204" pitchFamily="34" charset="0"/>
              </a:rPr>
              <a:t>Ензим је изграђен од две субјединице – </a:t>
            </a:r>
          </a:p>
          <a:p>
            <a:pPr eaLnBrk="1" hangingPunct="1"/>
            <a:r>
              <a:rPr lang="sr-Cyrl-CS" altLang="sr-Latn-RS" sz="2000" dirty="0">
                <a:latin typeface="+mn-lt"/>
                <a:cs typeface="Arial" panose="020B0604020202020204" pitchFamily="34" charset="0"/>
              </a:rPr>
              <a:t>                        </a:t>
            </a:r>
            <a:r>
              <a:rPr lang="sr-Cyrl-CS" altLang="sr-Latn-RS" sz="2000" b="1" dirty="0">
                <a:latin typeface="+mn-lt"/>
                <a:cs typeface="Arial" panose="020B0604020202020204" pitchFamily="34" charset="0"/>
              </a:rPr>
              <a:t>B </a:t>
            </a:r>
            <a:r>
              <a:rPr lang="sr-Latn-CS" altLang="sr-Latn-RS" sz="2000" b="1" dirty="0">
                <a:latin typeface="+mn-lt"/>
                <a:cs typeface="Arial" panose="020B0604020202020204" pitchFamily="34" charset="0"/>
              </a:rPr>
              <a:t>(brain)</a:t>
            </a:r>
            <a:r>
              <a:rPr lang="sr-Latn-CS" altLang="sr-Latn-RS" sz="2000" dirty="0">
                <a:latin typeface="+mn-lt"/>
                <a:cs typeface="Arial" panose="020B0604020202020204" pitchFamily="34" charset="0"/>
              </a:rPr>
              <a:t> и </a:t>
            </a:r>
            <a:r>
              <a:rPr lang="sr-Latn-CS" altLang="sr-Latn-RS" sz="2000" b="1" dirty="0">
                <a:latin typeface="+mn-lt"/>
                <a:cs typeface="Arial" panose="020B0604020202020204" pitchFamily="34" charset="0"/>
              </a:rPr>
              <a:t>M (muscle)</a:t>
            </a:r>
            <a:r>
              <a:rPr lang="sr-Latn-CS" altLang="sr-Latn-RS" sz="2000" dirty="0">
                <a:latin typeface="+mn-lt"/>
                <a:cs typeface="Arial" panose="020B0604020202020204" pitchFamily="34" charset="0"/>
              </a:rPr>
              <a:t> </a:t>
            </a:r>
            <a:endParaRPr lang="sr-Cyrl-CS" altLang="sr-Latn-RS" sz="2000" dirty="0">
              <a:latin typeface="+mn-lt"/>
              <a:cs typeface="Arial" panose="020B0604020202020204" pitchFamily="34" charset="0"/>
            </a:endParaRPr>
          </a:p>
          <a:p>
            <a:pPr eaLnBrk="1" hangingPunct="1"/>
            <a:r>
              <a:rPr lang="sr-Cyrl-CS" altLang="sr-Latn-RS" sz="2000" dirty="0">
                <a:latin typeface="+mn-lt"/>
                <a:cs typeface="Arial" panose="020B0604020202020204" pitchFamily="34" charset="0"/>
              </a:rPr>
              <a:t>                  </a:t>
            </a:r>
            <a:r>
              <a:rPr lang="sr-Latn-CS" altLang="sr-Latn-RS" sz="2000" dirty="0">
                <a:latin typeface="+mn-lt"/>
                <a:cs typeface="Arial" panose="020B0604020202020204" pitchFamily="34" charset="0"/>
              </a:rPr>
              <a:t>тако </a:t>
            </a:r>
            <a:r>
              <a:rPr lang="sr-Cyrl-CS" altLang="sr-Latn-RS" sz="2000" dirty="0">
                <a:latin typeface="+mn-lt"/>
                <a:cs typeface="Arial" panose="020B0604020202020204" pitchFamily="34" charset="0"/>
              </a:rPr>
              <a:t>да постоје 3 изоензима: </a:t>
            </a:r>
          </a:p>
          <a:p>
            <a:pPr eaLnBrk="1" hangingPunct="1"/>
            <a:r>
              <a:rPr lang="sr-Cyrl-CS" altLang="sr-Latn-RS" sz="2000" b="1" dirty="0">
                <a:latin typeface="+mn-lt"/>
                <a:cs typeface="Arial" panose="020B0604020202020204" pitchFamily="34" charset="0"/>
              </a:rPr>
              <a:t>             </a:t>
            </a:r>
            <a:r>
              <a:rPr lang="en-US" altLang="sr-Latn-RS" sz="2000" b="1" dirty="0">
                <a:latin typeface="+mn-lt"/>
                <a:cs typeface="Arial" panose="020B0604020202020204" pitchFamily="34" charset="0"/>
              </a:rPr>
              <a:t>        </a:t>
            </a:r>
            <a:r>
              <a:rPr lang="sr-Cyrl-CS" altLang="sr-Latn-RS" sz="2000" b="1" u="sng" dirty="0">
                <a:latin typeface="+mn-lt"/>
                <a:cs typeface="Arial" panose="020B0604020202020204" pitchFamily="34" charset="0"/>
              </a:rPr>
              <a:t>CK</a:t>
            </a:r>
            <a:r>
              <a:rPr lang="sr-Latn-CS" altLang="sr-Latn-RS" sz="2000" b="1" u="sng" dirty="0">
                <a:latin typeface="+mn-lt"/>
                <a:cs typeface="Arial" panose="020B0604020202020204" pitchFamily="34" charset="0"/>
              </a:rPr>
              <a:t>-</a:t>
            </a:r>
            <a:r>
              <a:rPr lang="sr-Cyrl-CS" altLang="sr-Latn-RS" sz="2000" b="1" u="sng" dirty="0">
                <a:latin typeface="+mn-lt"/>
                <a:cs typeface="Arial" panose="020B0604020202020204" pitchFamily="34" charset="0"/>
              </a:rPr>
              <a:t>MM</a:t>
            </a:r>
            <a:r>
              <a:rPr lang="sr-Latn-CS" altLang="sr-Latn-RS" sz="2000" u="sng" dirty="0">
                <a:latin typeface="+mn-lt"/>
                <a:cs typeface="Arial" panose="020B0604020202020204" pitchFamily="34" charset="0"/>
              </a:rPr>
              <a:t>, </a:t>
            </a:r>
            <a:r>
              <a:rPr lang="sr-Cyrl-CS" altLang="sr-Latn-RS" sz="2000" b="1" u="sng" dirty="0">
                <a:latin typeface="+mn-lt"/>
                <a:cs typeface="Arial" panose="020B0604020202020204" pitchFamily="34" charset="0"/>
              </a:rPr>
              <a:t>CK</a:t>
            </a:r>
            <a:r>
              <a:rPr lang="sr-Latn-CS" altLang="sr-Latn-RS" sz="2000" b="1" u="sng" dirty="0">
                <a:latin typeface="+mn-lt"/>
                <a:cs typeface="Arial" panose="020B0604020202020204" pitchFamily="34" charset="0"/>
              </a:rPr>
              <a:t>-</a:t>
            </a:r>
            <a:r>
              <a:rPr lang="sr-Cyrl-CS" altLang="sr-Latn-RS" sz="2000" b="1" u="sng" dirty="0">
                <a:latin typeface="+mn-lt"/>
                <a:cs typeface="Arial" panose="020B0604020202020204" pitchFamily="34" charset="0"/>
              </a:rPr>
              <a:t>MB</a:t>
            </a:r>
            <a:r>
              <a:rPr lang="sr-Cyrl-CS" altLang="sr-Latn-RS" sz="2000" u="sng" dirty="0">
                <a:latin typeface="+mn-lt"/>
                <a:cs typeface="Arial" panose="020B0604020202020204" pitchFamily="34" charset="0"/>
              </a:rPr>
              <a:t> и </a:t>
            </a:r>
            <a:r>
              <a:rPr lang="sr-Cyrl-CS" altLang="sr-Latn-RS" sz="2000" b="1" u="sng" dirty="0">
                <a:latin typeface="+mn-lt"/>
                <a:cs typeface="Arial" panose="020B0604020202020204" pitchFamily="34" charset="0"/>
              </a:rPr>
              <a:t>CK</a:t>
            </a:r>
            <a:r>
              <a:rPr lang="sr-Latn-CS" altLang="sr-Latn-RS" sz="2000" b="1" u="sng" dirty="0">
                <a:latin typeface="+mn-lt"/>
                <a:cs typeface="Arial" panose="020B0604020202020204" pitchFamily="34" charset="0"/>
              </a:rPr>
              <a:t>-</a:t>
            </a:r>
            <a:r>
              <a:rPr lang="sr-Cyrl-CS" altLang="sr-Latn-RS" sz="2000" b="1" u="sng" dirty="0">
                <a:latin typeface="+mn-lt"/>
                <a:cs typeface="Arial" panose="020B0604020202020204" pitchFamily="34" charset="0"/>
              </a:rPr>
              <a:t>BB</a:t>
            </a:r>
            <a:endParaRPr lang="sr-Latn-CS" altLang="sr-Latn-RS" sz="2000" u="sng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228600" y="2130425"/>
            <a:ext cx="8915400" cy="3600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 sz="2400" dirty="0">
              <a:cs typeface="Arial" charset="0"/>
            </a:endParaRPr>
          </a:p>
          <a:p>
            <a:pPr>
              <a:defRPr/>
            </a:pPr>
            <a:endParaRPr lang="en-US" sz="2400" dirty="0">
              <a:cs typeface="Arial" charset="0"/>
            </a:endParaRPr>
          </a:p>
          <a:p>
            <a:pPr>
              <a:defRPr/>
            </a:pPr>
            <a:r>
              <a:rPr lang="sr-Latn-CS" sz="2000" dirty="0">
                <a:cs typeface="Arial" charset="0"/>
              </a:rPr>
              <a:t>CK-MM</a:t>
            </a:r>
            <a:r>
              <a:rPr lang="sr-Cyrl-CS" sz="2000" dirty="0">
                <a:cs typeface="Arial" charset="0"/>
              </a:rPr>
              <a:t> </a:t>
            </a:r>
            <a:r>
              <a:rPr lang="sr-Latn-CS" sz="2000" dirty="0">
                <a:cs typeface="Arial" charset="0"/>
              </a:rPr>
              <a:t>- </a:t>
            </a:r>
            <a:r>
              <a:rPr lang="sr-Cyrl-CS" sz="2000" dirty="0">
                <a:cs typeface="Arial" charset="0"/>
              </a:rPr>
              <a:t>присутан </a:t>
            </a:r>
            <a:r>
              <a:rPr lang="sr-Cyrl-CS" sz="2000" u="sng" dirty="0">
                <a:cs typeface="Arial" charset="0"/>
              </a:rPr>
              <a:t>у </a:t>
            </a:r>
            <a:r>
              <a:rPr lang="sr-Cyrl-CS" sz="2000" b="1" u="sng" dirty="0">
                <a:cs typeface="Arial" charset="0"/>
              </a:rPr>
              <a:t>скелетним мишићима</a:t>
            </a:r>
            <a:r>
              <a:rPr lang="sr-Cyrl-CS" sz="2000" b="1" dirty="0">
                <a:cs typeface="Arial" charset="0"/>
              </a:rPr>
              <a:t> </a:t>
            </a:r>
            <a:endParaRPr lang="sr-Latn-CS" sz="2000" b="1" dirty="0">
              <a:cs typeface="Arial" charset="0"/>
            </a:endParaRPr>
          </a:p>
          <a:p>
            <a:pPr>
              <a:defRPr/>
            </a:pPr>
            <a:r>
              <a:rPr lang="sr-Latn-CS" sz="2000" dirty="0">
                <a:cs typeface="Arial" charset="0"/>
              </a:rPr>
              <a:t>CK-MB</a:t>
            </a:r>
            <a:r>
              <a:rPr lang="sr-Cyrl-CS" sz="2000" dirty="0">
                <a:cs typeface="Arial" charset="0"/>
              </a:rPr>
              <a:t> </a:t>
            </a:r>
            <a:r>
              <a:rPr lang="sr-Latn-CS" sz="2000" dirty="0">
                <a:cs typeface="Arial" charset="0"/>
              </a:rPr>
              <a:t>- </a:t>
            </a:r>
            <a:r>
              <a:rPr lang="sr-Cyrl-CS" sz="2000" dirty="0">
                <a:cs typeface="Arial" charset="0"/>
              </a:rPr>
              <a:t>присутан </a:t>
            </a:r>
            <a:r>
              <a:rPr lang="sr-Cyrl-CS" sz="2000" b="1" u="sng" dirty="0">
                <a:cs typeface="Arial" charset="0"/>
              </a:rPr>
              <a:t>у срчаном мишићу</a:t>
            </a:r>
            <a:endParaRPr lang="sr-Latn-CS" sz="2000" b="1" u="sng" dirty="0">
              <a:cs typeface="Arial" charset="0"/>
            </a:endParaRPr>
          </a:p>
          <a:p>
            <a:pPr>
              <a:defRPr/>
            </a:pPr>
            <a:r>
              <a:rPr lang="sr-Latn-CS" sz="2000" dirty="0">
                <a:cs typeface="Arial" charset="0"/>
              </a:rPr>
              <a:t>CK-BB</a:t>
            </a:r>
            <a:r>
              <a:rPr lang="sr-Cyrl-CS" sz="2000" dirty="0">
                <a:cs typeface="Arial" charset="0"/>
              </a:rPr>
              <a:t> – присутан </a:t>
            </a:r>
            <a:r>
              <a:rPr lang="sr-Cyrl-CS" sz="2000" u="sng" dirty="0">
                <a:cs typeface="Arial" charset="0"/>
              </a:rPr>
              <a:t>у </a:t>
            </a:r>
            <a:r>
              <a:rPr lang="sr-Cyrl-CS" sz="2000" b="1" u="sng" dirty="0">
                <a:cs typeface="Arial" charset="0"/>
              </a:rPr>
              <a:t>мозгу</a:t>
            </a:r>
          </a:p>
          <a:p>
            <a:pPr>
              <a:defRPr/>
            </a:pPr>
            <a:endParaRPr lang="sr-Cyrl-CS" sz="2000" u="sng" dirty="0"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  <a:p>
            <a:pPr>
              <a:defRPr/>
            </a:pPr>
            <a:endParaRPr lang="en-US" sz="2000" dirty="0">
              <a:cs typeface="Arial" charset="0"/>
            </a:endParaRPr>
          </a:p>
          <a:p>
            <a:pPr>
              <a:defRPr/>
            </a:pPr>
            <a:r>
              <a:rPr lang="sr-Cyrl-CS" sz="2000" dirty="0">
                <a:cs typeface="Arial" charset="0"/>
              </a:rPr>
              <a:t>Клинички значај овог ензима је што се може користити као </a:t>
            </a:r>
          </a:p>
          <a:p>
            <a:pPr>
              <a:defRPr/>
            </a:pPr>
            <a:r>
              <a:rPr lang="sr-Cyrl-CS" sz="2000" b="1" u="sng" dirty="0" smtClean="0">
                <a:cs typeface="Arial" charset="0"/>
              </a:rPr>
              <a:t>рани </a:t>
            </a:r>
            <a:r>
              <a:rPr lang="sr-Cyrl-CS" sz="2000" b="1" u="sng" dirty="0">
                <a:cs typeface="Arial" charset="0"/>
              </a:rPr>
              <a:t>маркер инфаркта миокарда (</a:t>
            </a:r>
            <a:r>
              <a:rPr lang="en-US" sz="2000" b="1" u="sng" dirty="0" err="1">
                <a:cs typeface="Arial" charset="0"/>
              </a:rPr>
              <a:t>CK</a:t>
            </a:r>
            <a:r>
              <a:rPr lang="en-US" sz="2000" b="1" u="sng" dirty="0">
                <a:cs typeface="Arial" charset="0"/>
              </a:rPr>
              <a:t>-MB</a:t>
            </a:r>
            <a:r>
              <a:rPr lang="sr-Cyrl-CS" sz="2000" b="1" u="sng" dirty="0">
                <a:cs typeface="Arial" charset="0"/>
              </a:rPr>
              <a:t> (3-6 сати), </a:t>
            </a:r>
            <a:endParaRPr lang="en-US" sz="2000" b="1" u="sng" dirty="0">
              <a:cs typeface="Arial" charset="0"/>
            </a:endParaRPr>
          </a:p>
          <a:p>
            <a:pPr>
              <a:defRPr/>
            </a:pPr>
            <a:r>
              <a:rPr lang="sr-Cyrl-CS" sz="2000" b="1" u="sng" dirty="0">
                <a:cs typeface="Arial" charset="0"/>
              </a:rPr>
              <a:t>рабдомиолизе</a:t>
            </a:r>
            <a:r>
              <a:rPr lang="en-US" sz="2000" b="1" u="sng" dirty="0">
                <a:cs typeface="Arial" charset="0"/>
              </a:rPr>
              <a:t> (</a:t>
            </a:r>
            <a:r>
              <a:rPr lang="en-US" sz="2000" b="1" u="sng" dirty="0" err="1">
                <a:cs typeface="Arial" charset="0"/>
              </a:rPr>
              <a:t>CK</a:t>
            </a:r>
            <a:r>
              <a:rPr lang="en-US" sz="2000" b="1" u="sng" dirty="0">
                <a:cs typeface="Arial" charset="0"/>
              </a:rPr>
              <a:t>-MM)</a:t>
            </a:r>
            <a:r>
              <a:rPr lang="sr-Cyrl-CS" sz="2000" b="1" u="sng" dirty="0">
                <a:cs typeface="Arial" charset="0"/>
              </a:rPr>
              <a:t>,</a:t>
            </a:r>
            <a:r>
              <a:rPr lang="en-US" sz="2000" b="1" u="sng" dirty="0">
                <a:cs typeface="Arial" charset="0"/>
              </a:rPr>
              <a:t> </a:t>
            </a:r>
            <a:r>
              <a:rPr lang="sr-Cyrl-CS" sz="2000" b="1" u="sng" dirty="0">
                <a:cs typeface="Arial" charset="0"/>
              </a:rPr>
              <a:t>мишићне дистрофије</a:t>
            </a:r>
            <a:r>
              <a:rPr lang="en-US" sz="2000" b="1" u="sng" dirty="0">
                <a:cs typeface="Arial" charset="0"/>
              </a:rPr>
              <a:t> (</a:t>
            </a:r>
            <a:r>
              <a:rPr lang="en-US" sz="2000" b="1" u="sng" dirty="0" err="1">
                <a:cs typeface="Arial" charset="0"/>
              </a:rPr>
              <a:t>CK</a:t>
            </a:r>
            <a:r>
              <a:rPr lang="en-US" sz="2000" b="1" u="sng" dirty="0">
                <a:cs typeface="Arial" charset="0"/>
              </a:rPr>
              <a:t>-MM)</a:t>
            </a:r>
            <a:r>
              <a:rPr lang="sr-Cyrl-CS" sz="2000" b="1" u="sng" dirty="0">
                <a:cs typeface="Arial" charset="0"/>
              </a:rPr>
              <a:t>, </a:t>
            </a:r>
            <a:endParaRPr lang="en-US" sz="2000" b="1" u="sng" dirty="0">
              <a:cs typeface="Arial" charset="0"/>
            </a:endParaRPr>
          </a:p>
          <a:p>
            <a:pPr>
              <a:defRPr/>
            </a:pPr>
            <a:r>
              <a:rPr lang="sr-Cyrl-CS" sz="2000" b="1" u="sng" dirty="0">
                <a:cs typeface="Arial" charset="0"/>
              </a:rPr>
              <a:t>и акутне бубрежне инсуфицијенције</a:t>
            </a:r>
            <a:endParaRPr lang="en-US" sz="2000" b="1" u="sng" dirty="0">
              <a:cs typeface="Arial" charset="0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228600" y="2130425"/>
            <a:ext cx="8915400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endParaRPr lang="en-US" altLang="sr-Latn-RS" sz="2400">
              <a:latin typeface="+mn-lt"/>
              <a:cs typeface="Arial" panose="020B0604020202020204" pitchFamily="34" charset="0"/>
            </a:endParaRPr>
          </a:p>
          <a:p>
            <a:endParaRPr lang="en-US" altLang="sr-Latn-RS" sz="2400">
              <a:latin typeface="+mn-lt"/>
              <a:cs typeface="Arial" panose="020B0604020202020204" pitchFamily="34" charset="0"/>
            </a:endParaRPr>
          </a:p>
          <a:p>
            <a:endParaRPr lang="sr-Cyrl-CS" altLang="sr-Latn-RS" sz="2400">
              <a:latin typeface="+mn-lt"/>
              <a:cs typeface="Arial" panose="020B0604020202020204" pitchFamily="34" charset="0"/>
            </a:endParaRPr>
          </a:p>
          <a:p>
            <a:endParaRPr lang="sr-Cyrl-CS" altLang="sr-Latn-RS" sz="2400">
              <a:latin typeface="+mn-lt"/>
              <a:cs typeface="Arial" panose="020B0604020202020204" pitchFamily="34" charset="0"/>
            </a:endParaRPr>
          </a:p>
          <a:p>
            <a:endParaRPr lang="en-US" altLang="sr-Latn-RS" sz="2400">
              <a:latin typeface="+mn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8043472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0" y="1112838"/>
            <a:ext cx="9144000" cy="5745162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altLang="sr-Latn-RS" sz="2400" dirty="0" smtClean="0">
              <a:solidFill>
                <a:schemeClr val="tx1"/>
              </a:solidFill>
            </a:endParaRPr>
          </a:p>
          <a:p>
            <a:r>
              <a:rPr lang="sr-Cyrl-CS" altLang="sr-Latn-RS" sz="2000" dirty="0" smtClean="0">
                <a:solidFill>
                  <a:schemeClr val="tx1"/>
                </a:solidFill>
              </a:rPr>
              <a:t>Веома високе вредности активности CK се јављају у серуму мушких беба које имају позитивну породичну анамнезу мишићне дистрофије а не испољавају знаке болести - из тог разлога се одређивање CK користи за рано постављање дијагнозе </a:t>
            </a:r>
            <a:r>
              <a:rPr lang="sr-Cyrl-CS" altLang="sr-Latn-RS" sz="2000" b="1" u="sng" dirty="0" smtClean="0">
                <a:solidFill>
                  <a:schemeClr val="tx1"/>
                </a:solidFill>
              </a:rPr>
              <a:t>Дишенове мишићне дистрофије</a:t>
            </a:r>
            <a:r>
              <a:rPr lang="en-US" altLang="sr-Latn-RS" sz="2000" b="1" u="sng" dirty="0" smtClean="0">
                <a:solidFill>
                  <a:schemeClr val="tx1"/>
                </a:solidFill>
              </a:rPr>
              <a:t> </a:t>
            </a:r>
          </a:p>
          <a:p>
            <a:endParaRPr lang="sr-Cyrl-CS" altLang="sr-Latn-RS" sz="2000" dirty="0" smtClean="0">
              <a:solidFill>
                <a:schemeClr val="tx1"/>
              </a:solidFill>
            </a:endParaRPr>
          </a:p>
          <a:p>
            <a:r>
              <a:rPr lang="sr-Cyrl-CS" altLang="sr-Latn-RS" sz="2000" dirty="0" smtClean="0">
                <a:solidFill>
                  <a:schemeClr val="tx1"/>
                </a:solidFill>
              </a:rPr>
              <a:t>Ниске вредности овог ензима су присутне код алкохолног оштећења јетре и реуматидног артритиса</a:t>
            </a:r>
            <a:r>
              <a:rPr lang="en-US" altLang="sr-Latn-RS" sz="2000" dirty="0" smtClean="0">
                <a:solidFill>
                  <a:schemeClr val="tx1"/>
                </a:solidFill>
              </a:rPr>
              <a:t> </a:t>
            </a:r>
          </a:p>
          <a:p>
            <a:endParaRPr lang="sr-Cyrl-CS" altLang="sr-Latn-RS" sz="2000" dirty="0" smtClean="0">
              <a:solidFill>
                <a:schemeClr val="tx1"/>
              </a:solidFill>
            </a:endParaRPr>
          </a:p>
          <a:p>
            <a:r>
              <a:rPr lang="sr-Cyrl-CS" altLang="sr-Latn-RS" sz="2000" dirty="0" smtClean="0">
                <a:solidFill>
                  <a:schemeClr val="tx1"/>
                </a:solidFill>
              </a:rPr>
              <a:t>Пораст активности овог ензима у амнионској течности указује на оштећење плода</a:t>
            </a:r>
            <a:endParaRPr lang="en-US" altLang="sr-Latn-RS" sz="2000" dirty="0" smtClean="0">
              <a:solidFill>
                <a:schemeClr val="tx1"/>
              </a:solidFill>
            </a:endParaRPr>
          </a:p>
          <a:p>
            <a:endParaRPr lang="en-US" altLang="sr-Latn-RS" sz="2400" dirty="0" smtClean="0">
              <a:solidFill>
                <a:schemeClr val="tx1"/>
              </a:solidFill>
            </a:endParaRPr>
          </a:p>
        </p:txBody>
      </p:sp>
      <p:sp>
        <p:nvSpPr>
          <p:cNvPr id="3" name="Rectangle 8"/>
          <p:cNvSpPr txBox="1">
            <a:spLocks noChangeArrowheads="1"/>
          </p:cNvSpPr>
          <p:nvPr/>
        </p:nvSpPr>
        <p:spPr>
          <a:xfrm>
            <a:off x="238259" y="335924"/>
            <a:ext cx="8229600" cy="11398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Ctr="1"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sr-Cyrl-CS" altLang="sr-Latn-RS" sz="2400" dirty="0" smtClean="0">
                <a:solidFill>
                  <a:schemeClr val="tx1"/>
                </a:solidFill>
                <a:latin typeface="+mn-lt"/>
              </a:rPr>
              <a:t>КРЕАТИН КИНАЗА (</a:t>
            </a:r>
            <a:r>
              <a:rPr lang="sr-Latn-CS" altLang="sr-Latn-RS" sz="2400" dirty="0" smtClean="0">
                <a:solidFill>
                  <a:schemeClr val="tx1"/>
                </a:solidFill>
                <a:latin typeface="+mn-lt"/>
              </a:rPr>
              <a:t>CK</a:t>
            </a:r>
            <a:r>
              <a:rPr lang="sr-Cyrl-CS" altLang="sr-Latn-RS" sz="2400" dirty="0" smtClean="0">
                <a:solidFill>
                  <a:schemeClr val="tx1"/>
                </a:solidFill>
                <a:latin typeface="+mn-lt"/>
              </a:rPr>
              <a:t>)</a:t>
            </a:r>
            <a:r>
              <a:rPr lang="en-US" altLang="sr-Latn-RS" sz="2400" dirty="0" smtClean="0">
                <a:solidFill>
                  <a:schemeClr val="tx1"/>
                </a:solidFill>
                <a:latin typeface="+mn-lt"/>
              </a:rPr>
              <a:t> </a:t>
            </a:r>
          </a:p>
        </p:txBody>
      </p:sp>
    </p:spTree>
    <p:extLst>
      <p:ext uri="{BB962C8B-B14F-4D97-AF65-F5344CB8AC3E}">
        <p14:creationId xmlns="" xmlns:p14="http://schemas.microsoft.com/office/powerpoint/2010/main" val="172077091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Rot="1" noChangeArrowheads="1"/>
          </p:cNvSpPr>
          <p:nvPr/>
        </p:nvSpPr>
        <p:spPr>
          <a:xfrm>
            <a:off x="228600" y="-152400"/>
            <a:ext cx="8763000" cy="1139825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sr-Cyrl-CS" altLang="x-none" sz="4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γ-</a:t>
            </a:r>
            <a:r>
              <a:rPr lang="x-none" altLang="x-none" sz="4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ГЛУТАМИЛ</a:t>
            </a:r>
            <a:r>
              <a:rPr lang="sr-Latn-CS" altLang="x-none" sz="4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-</a:t>
            </a:r>
            <a:r>
              <a:rPr lang="x-none" altLang="x-none" sz="4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ТРАНСФЕРАЗА</a:t>
            </a:r>
            <a:endParaRPr lang="en-US" altLang="x-none" sz="4000" dirty="0" smtClean="0">
              <a:solidFill>
                <a:schemeClr val="tx1">
                  <a:lumMod val="95000"/>
                  <a:lumOff val="5000"/>
                </a:schemeClr>
              </a:solidFill>
              <a:latin typeface="+mn-lt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0" y="670774"/>
            <a:ext cx="8991600" cy="60198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r>
              <a:rPr lang="sr-Cyrl-CS" altLang="x-none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Овај ензим катализује пренос γ-глутамил групе са пептида  даваоца на пептид примаоца – транспептидација</a:t>
            </a:r>
            <a:r>
              <a:rPr lang="en-US" altLang="x-none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(</a:t>
            </a:r>
            <a:r>
              <a:rPr lang="sr-Cyrl-CS" altLang="x-none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природни супстрат је ГЛУТАТИОН).</a:t>
            </a:r>
            <a:r>
              <a:rPr lang="en-US" altLang="x-none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altLang="x-none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x-none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(5-L-</a:t>
            </a:r>
            <a:r>
              <a:rPr lang="en-US" altLang="x-none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glutamyl</a:t>
            </a:r>
            <a:r>
              <a:rPr lang="en-US" altLang="x-none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)-peptide + an amino acid          peptide + 5-L-</a:t>
            </a:r>
            <a:r>
              <a:rPr lang="en-US" altLang="x-none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glutamyl</a:t>
            </a:r>
            <a:r>
              <a:rPr lang="en-US" altLang="x-none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amino acid </a:t>
            </a:r>
          </a:p>
          <a:p>
            <a:pPr>
              <a:lnSpc>
                <a:spcPct val="80000"/>
              </a:lnSpc>
            </a:pPr>
            <a:endParaRPr lang="en-US" altLang="x-none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sr-Cyrl-CS" altLang="x-none" sz="2000" dirty="0" smtClean="0">
                <a:solidFill>
                  <a:schemeClr val="tx1">
                    <a:lumMod val="95000"/>
                    <a:lumOff val="5000"/>
                  </a:schemeClr>
                </a:solidFill>
                <a:sym typeface="Symbol" panose="05050102010706020507" pitchFamily="18" charset="2"/>
              </a:rPr>
              <a:t>Локализована у мембранама ћелија </a:t>
            </a:r>
            <a:r>
              <a:rPr lang="sr-Cyrl-CS" altLang="x-none" sz="2000" u="sng" dirty="0" smtClean="0">
                <a:solidFill>
                  <a:schemeClr val="tx1">
                    <a:lumMod val="95000"/>
                    <a:lumOff val="5000"/>
                  </a:schemeClr>
                </a:solidFill>
                <a:sym typeface="Symbol" panose="05050102010706020507" pitchFamily="18" charset="2"/>
              </a:rPr>
              <a:t>бубрежних тубула, танког црева, јетре, у епителним ћелијама жучних канала и панкреасу</a:t>
            </a:r>
            <a:endParaRPr lang="sr-Latn-CS" altLang="x-none" sz="2000" u="sng" dirty="0" smtClean="0">
              <a:solidFill>
                <a:schemeClr val="tx1">
                  <a:lumMod val="95000"/>
                  <a:lumOff val="5000"/>
                </a:schemeClr>
              </a:solidFill>
              <a:sym typeface="Symbol" panose="05050102010706020507" pitchFamily="18" charset="2"/>
            </a:endParaRPr>
          </a:p>
          <a:p>
            <a:pPr>
              <a:lnSpc>
                <a:spcPct val="80000"/>
              </a:lnSpc>
            </a:pPr>
            <a:endParaRPr lang="en-US" altLang="x-none" sz="20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lnSpc>
                <a:spcPct val="80000"/>
              </a:lnSpc>
            </a:pPr>
            <a:r>
              <a:rPr lang="sr-Cyrl-CS" altLang="x-none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Учествује у метаболизму ксенобиотика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sr-Cyrl-CS" altLang="x-none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Повећане вредности γ-</a:t>
            </a:r>
            <a:r>
              <a:rPr lang="sr-Latn-CS" altLang="x-none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glutamil-transferaz</a:t>
            </a:r>
            <a:r>
              <a:rPr lang="sr-Cyrl-CS" altLang="x-none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е се очекују код </a:t>
            </a:r>
            <a:r>
              <a:rPr lang="sr-Cyrl-CS" altLang="x-none" sz="2000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болести јетре, (карцином јетре), и жучних путева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sr-Cyrl-CS" sz="20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x-none" sz="2000" u="sng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rial" pitchFamily="34" charset="0"/>
              </a:rPr>
              <a:t>хепатобилијарних </a:t>
            </a:r>
            <a:r>
              <a:rPr lang="x-none" sz="2000" u="sng" dirty="0">
                <a:solidFill>
                  <a:schemeClr val="tx1">
                    <a:lumMod val="95000"/>
                    <a:lumOff val="5000"/>
                  </a:schemeClr>
                </a:solidFill>
                <a:cs typeface="Arial" pitchFamily="34" charset="0"/>
              </a:rPr>
              <a:t>болести, посебно код </a:t>
            </a:r>
            <a:r>
              <a:rPr lang="x-none" sz="2000" u="sng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rial" pitchFamily="34" charset="0"/>
              </a:rPr>
              <a:t>холестазе.Алкохол</a:t>
            </a:r>
            <a:r>
              <a:rPr lang="x-none" sz="2000" u="sng" dirty="0">
                <a:solidFill>
                  <a:schemeClr val="tx1">
                    <a:lumMod val="95000"/>
                    <a:lumOff val="5000"/>
                  </a:schemeClr>
                </a:solidFill>
                <a:cs typeface="Arial" pitchFamily="34" charset="0"/>
              </a:rPr>
              <a:t>, као и неки лекови </a:t>
            </a:r>
            <a:r>
              <a:rPr lang="x-none" sz="2000" dirty="0">
                <a:solidFill>
                  <a:schemeClr val="tx1">
                    <a:lumMod val="95000"/>
                    <a:lumOff val="5000"/>
                  </a:schemeClr>
                </a:solidFill>
                <a:cs typeface="Arial" pitchFamily="34" charset="0"/>
              </a:rPr>
              <a:t>(антиконвулзиви, варфарин, орални контрацептиви) индукују хепатичне микрозомалне (цитохром P-450) ензиме </a:t>
            </a:r>
            <a:endParaRPr lang="x-none" sz="2000" dirty="0" smtClean="0">
              <a:solidFill>
                <a:schemeClr val="tx1">
                  <a:lumMod val="95000"/>
                  <a:lumOff val="5000"/>
                </a:schemeClr>
              </a:solidFill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sr-Cyrl-CS" altLang="x-none" sz="20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lnSpc>
                <a:spcPct val="80000"/>
              </a:lnSpc>
            </a:pPr>
            <a:r>
              <a:rPr lang="sr-Cyrl-CS" altLang="x-none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Повећане вредности овог ензима у </a:t>
            </a:r>
            <a:r>
              <a:rPr lang="sr-Cyrl-CS" altLang="x-none" sz="2000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урину</a:t>
            </a:r>
            <a:r>
              <a:rPr lang="sr-Cyrl-CS" altLang="x-none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се могу очекивати код </a:t>
            </a:r>
            <a:r>
              <a:rPr lang="sr-Cyrl-CS" altLang="x-none" sz="2000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бубрежних оштећења</a:t>
            </a:r>
            <a:r>
              <a:rPr lang="sr-Cyrl-CS" altLang="x-none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а повећане вредности у </a:t>
            </a:r>
            <a:r>
              <a:rPr lang="sr-Cyrl-CS" altLang="x-none" sz="2000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амнионској течности</a:t>
            </a:r>
            <a:r>
              <a:rPr lang="sr-Cyrl-CS" altLang="x-none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указују на конгениталне аномалије плода</a:t>
            </a:r>
            <a:endParaRPr lang="en-US" altLang="x-none" sz="20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Line 4"/>
          <p:cNvSpPr>
            <a:spLocks noChangeShapeType="1"/>
          </p:cNvSpPr>
          <p:nvPr/>
        </p:nvSpPr>
        <p:spPr bwMode="auto">
          <a:xfrm>
            <a:off x="4255395" y="2147553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x-none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67873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Rot="1" noChangeArrowheads="1"/>
          </p:cNvSpPr>
          <p:nvPr/>
        </p:nvSpPr>
        <p:spPr>
          <a:xfrm>
            <a:off x="-304800" y="0"/>
            <a:ext cx="8229600" cy="1139825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sr-Cyrl-CS" altLang="x-none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АЛКАЛНА ФОСФАТАЗА </a:t>
            </a:r>
            <a:endParaRPr lang="en-US" altLang="x-none" sz="2800" dirty="0" smtClean="0">
              <a:solidFill>
                <a:schemeClr val="tx1">
                  <a:lumMod val="95000"/>
                  <a:lumOff val="5000"/>
                </a:schemeClr>
              </a:solidFill>
              <a:latin typeface="+mn-lt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152400" y="857519"/>
            <a:ext cx="8991600" cy="541020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r>
              <a:rPr lang="sr-Cyrl-CS" altLang="x-none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</a:t>
            </a:r>
            <a:r>
              <a:rPr lang="sr-Latn-CS" altLang="x-none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есп</a:t>
            </a:r>
            <a:r>
              <a:rPr lang="sr-Cyrl-CS" altLang="x-none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е</a:t>
            </a:r>
            <a:r>
              <a:rPr lang="sr-Latn-CS" altLang="x-none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цифична фосфомоноестераза која у базној средини </a:t>
            </a:r>
            <a:r>
              <a:rPr lang="sr-Cyrl-CS" altLang="x-none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разлаже моноестре фосфорне киселине на алкохоле и феноле</a:t>
            </a:r>
          </a:p>
          <a:p>
            <a:pPr>
              <a:lnSpc>
                <a:spcPct val="80000"/>
              </a:lnSpc>
            </a:pPr>
            <a:r>
              <a:rPr lang="sr-Cyrl-CS" altLang="x-none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Најзаступљенија у ЈЕТРИ И КОСТИМА (ОСТЕОБЛАСТИМА)</a:t>
            </a:r>
          </a:p>
          <a:p>
            <a:pPr>
              <a:lnSpc>
                <a:spcPct val="80000"/>
              </a:lnSpc>
            </a:pPr>
            <a:endParaRPr lang="sr-Cyrl-CS" altLang="x-none" sz="20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lnSpc>
                <a:spcPct val="80000"/>
              </a:lnSpc>
            </a:pPr>
            <a:endParaRPr lang="sr-Cyrl-CS" altLang="x-none" sz="20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lnSpc>
                <a:spcPct val="80000"/>
              </a:lnSpc>
            </a:pPr>
            <a:endParaRPr lang="sr-Cyrl-CS" altLang="x-none" sz="20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lnSpc>
                <a:spcPct val="80000"/>
              </a:lnSpc>
            </a:pPr>
            <a:endParaRPr lang="sr-Cyrl-CS" altLang="x-none" sz="20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lnSpc>
                <a:spcPct val="80000"/>
              </a:lnSpc>
            </a:pPr>
            <a:endParaRPr lang="sr-Cyrl-CS" altLang="x-none" sz="20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lnSpc>
                <a:spcPct val="80000"/>
              </a:lnSpc>
            </a:pPr>
            <a:endParaRPr lang="sr-Cyrl-CS" altLang="x-none" sz="20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lnSpc>
                <a:spcPct val="80000"/>
              </a:lnSpc>
            </a:pPr>
            <a:endParaRPr lang="sr-Cyrl-CS" altLang="x-none" sz="20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lnSpc>
                <a:spcPct val="80000"/>
              </a:lnSpc>
            </a:pPr>
            <a:endParaRPr lang="sr-Cyrl-CS" altLang="x-none" sz="20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lnSpc>
                <a:spcPct val="80000"/>
              </a:lnSpc>
            </a:pPr>
            <a:r>
              <a:rPr lang="sr-Cyrl-CS" altLang="x-none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Највећи значај одређивања алкалне фосфатазе у серуму  је код обољења </a:t>
            </a:r>
          </a:p>
          <a:p>
            <a:pPr lvl="1">
              <a:lnSpc>
                <a:spcPct val="80000"/>
              </a:lnSpc>
            </a:pPr>
            <a:r>
              <a:rPr lang="sr-Cyrl-CS" altLang="x-none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костију- рахитиса, остеомалације, остеодистрофије </a:t>
            </a:r>
          </a:p>
          <a:p>
            <a:pPr lvl="1">
              <a:lnSpc>
                <a:spcPct val="80000"/>
              </a:lnSpc>
            </a:pPr>
            <a:r>
              <a:rPr lang="sr-Cyrl-CS" altLang="x-none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примарног и секундарног хиперпаратиреодизма </a:t>
            </a:r>
          </a:p>
          <a:p>
            <a:pPr lvl="1">
              <a:lnSpc>
                <a:spcPct val="80000"/>
              </a:lnSpc>
            </a:pPr>
            <a:r>
              <a:rPr lang="sr-Cyrl-CS" altLang="x-none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код обољења јетре - синдром холестазе, билијарна цироза јетре, опструктивна жутица</a:t>
            </a:r>
            <a:r>
              <a:rPr lang="en-US" altLang="x-none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</a:p>
        </p:txBody>
      </p:sp>
      <p:pic>
        <p:nvPicPr>
          <p:cNvPr id="5" name="Picture 7" descr="reac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9780" y="2283853"/>
            <a:ext cx="6251575" cy="188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823385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41666" y="522900"/>
            <a:ext cx="8886423" cy="60324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x-none" sz="4000" dirty="0" smtClean="0"/>
              <a:t>Нефукционални - ДИЈАГНОСТИЧКИ </a:t>
            </a:r>
            <a:r>
              <a:rPr lang="x-none" sz="4000" dirty="0"/>
              <a:t>ензими крвне </a:t>
            </a:r>
            <a:r>
              <a:rPr lang="x-none" sz="4000" dirty="0" smtClean="0"/>
              <a:t>плазме</a:t>
            </a:r>
            <a:r>
              <a:rPr lang="x-none" sz="4000" dirty="0"/>
              <a:t/>
            </a:r>
            <a:br>
              <a:rPr lang="x-none" sz="4000" dirty="0"/>
            </a:br>
            <a:r>
              <a:rPr lang="x-none" dirty="0"/>
              <a:t/>
            </a:r>
            <a:br>
              <a:rPr lang="x-none" dirty="0"/>
            </a:br>
            <a:r>
              <a:rPr lang="x-none" sz="2400" dirty="0"/>
              <a:t>Према месту деловања </a:t>
            </a:r>
            <a:r>
              <a:rPr lang="x-none" sz="2400" dirty="0" smtClean="0"/>
              <a:t>деле се </a:t>
            </a:r>
            <a:r>
              <a:rPr lang="x-none" sz="2400" dirty="0"/>
              <a:t>у </a:t>
            </a:r>
            <a:r>
              <a:rPr lang="x-none" sz="2400" dirty="0" smtClean="0"/>
              <a:t>две </a:t>
            </a:r>
            <a:r>
              <a:rPr lang="x-none" sz="2400" dirty="0"/>
              <a:t>групе:</a:t>
            </a:r>
            <a:br>
              <a:rPr lang="x-none" sz="2400" dirty="0"/>
            </a:br>
            <a:r>
              <a:rPr lang="x-none" sz="2400" dirty="0"/>
              <a:t/>
            </a:r>
            <a:br>
              <a:rPr lang="x-none" sz="2400" dirty="0"/>
            </a:br>
            <a:r>
              <a:rPr lang="x-none" sz="2400" dirty="0"/>
              <a:t>• Ћелијски или интрацелуларни ензими</a:t>
            </a:r>
            <a:br>
              <a:rPr lang="x-none" sz="2400" dirty="0"/>
            </a:br>
            <a:r>
              <a:rPr lang="x-none" sz="2400" dirty="0"/>
              <a:t>• Секреторни ензими</a:t>
            </a:r>
            <a:br>
              <a:rPr lang="x-none" sz="2400" dirty="0"/>
            </a:br>
            <a:r>
              <a:rPr lang="x-none" sz="2400" dirty="0"/>
              <a:t/>
            </a:r>
            <a:br>
              <a:rPr lang="x-none" sz="2400" dirty="0"/>
            </a:br>
            <a:r>
              <a:rPr lang="x-none" sz="2400" dirty="0" smtClean="0"/>
              <a:t>Интрацелуларни ензими </a:t>
            </a:r>
            <a:r>
              <a:rPr lang="x-none" sz="2400" dirty="0"/>
              <a:t>се синтетишу у </a:t>
            </a:r>
            <a:r>
              <a:rPr lang="x-none" sz="2400" dirty="0" smtClean="0"/>
              <a:t>ћелијама </a:t>
            </a:r>
            <a:r>
              <a:rPr lang="x-none" sz="2400" dirty="0"/>
              <a:t>и највећи део њих катализује биохемијске реакције у </a:t>
            </a:r>
            <a:r>
              <a:rPr lang="x-none" sz="2400" dirty="0" smtClean="0"/>
              <a:t>ћелијама.  </a:t>
            </a:r>
          </a:p>
          <a:p>
            <a:r>
              <a:rPr lang="x-none" sz="2400" dirty="0"/>
              <a:t>( аспартат-аминотрансфераза, аланин-аминотрансфераза, лактат-дехидрогеназа, креатин-киназа и др. ). </a:t>
            </a:r>
            <a:br>
              <a:rPr lang="x-none" sz="2400" dirty="0"/>
            </a:br>
            <a:r>
              <a:rPr lang="x-none" sz="2400" dirty="0"/>
              <a:t/>
            </a:r>
            <a:br>
              <a:rPr lang="x-none" sz="2400" dirty="0"/>
            </a:br>
            <a:r>
              <a:rPr lang="x-none" sz="2400" dirty="0"/>
              <a:t>Њихова активност у серуму се </a:t>
            </a:r>
            <a:r>
              <a:rPr lang="x-none" sz="2400" dirty="0" smtClean="0"/>
              <a:t>повећава </a:t>
            </a:r>
            <a:r>
              <a:rPr lang="x-none" sz="2400" dirty="0"/>
              <a:t>приликом </a:t>
            </a:r>
            <a:r>
              <a:rPr lang="x-none" sz="2400" dirty="0" smtClean="0"/>
              <a:t>оштећења ћелија у којима делују</a:t>
            </a:r>
            <a:endParaRPr lang="x-none" sz="2400" dirty="0"/>
          </a:p>
        </p:txBody>
      </p:sp>
    </p:spTree>
    <p:extLst>
      <p:ext uri="{BB962C8B-B14F-4D97-AF65-F5344CB8AC3E}">
        <p14:creationId xmlns="" xmlns:p14="http://schemas.microsoft.com/office/powerpoint/2010/main" val="82944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03031" y="895358"/>
            <a:ext cx="91440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Познато </a:t>
            </a:r>
            <a:r>
              <a:rPr lang="ru-RU" dirty="0"/>
              <a:t>је да постоје три локуса </a:t>
            </a:r>
            <a:r>
              <a:rPr lang="ru-RU" dirty="0" smtClean="0"/>
              <a:t>за АЛП</a:t>
            </a:r>
            <a:r>
              <a:rPr lang="ru-RU" dirty="0"/>
              <a:t>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јетрено-коштану-бубрежну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 </a:t>
            </a:r>
            <a:r>
              <a:rPr lang="ru-RU" dirty="0"/>
              <a:t>интестиналну </a:t>
            </a:r>
            <a:endParaRPr lang="ru-RU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 плацентарну </a:t>
            </a:r>
            <a:r>
              <a:rPr lang="ru-RU" dirty="0"/>
              <a:t>АЛП</a:t>
            </a:r>
            <a:br>
              <a:rPr lang="ru-RU" dirty="0"/>
            </a:br>
            <a:endParaRPr lang="ru-RU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u="sng" dirty="0" smtClean="0"/>
              <a:t>Јетрено-коштано-бубрежне </a:t>
            </a:r>
            <a:r>
              <a:rPr lang="ru-RU" u="sng" dirty="0"/>
              <a:t>варијанте АЛП </a:t>
            </a:r>
            <a:r>
              <a:rPr lang="ru-RU" dirty="0"/>
              <a:t>налазе се у ендотелу, четкастој превлаци танког црева </a:t>
            </a:r>
            <a:r>
              <a:rPr lang="ru-RU" dirty="0" smtClean="0"/>
              <a:t>ибубрежнихтубула</a:t>
            </a:r>
            <a:r>
              <a:rPr lang="ru-RU" dirty="0"/>
              <a:t>, у микровилима, у жучним каналићима и у остеобластима. Коштана АЛП има улогу </a:t>
            </a:r>
            <a:r>
              <a:rPr lang="ru-RU" dirty="0" smtClean="0"/>
              <a:t>у синтези </a:t>
            </a:r>
            <a:r>
              <a:rPr lang="ru-RU" dirty="0"/>
              <a:t>и калцификацији </a:t>
            </a:r>
            <a:r>
              <a:rPr lang="ru-RU" dirty="0" smtClean="0"/>
              <a:t>костију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u="sng" dirty="0" smtClean="0"/>
              <a:t>Интестинална </a:t>
            </a:r>
            <a:r>
              <a:rPr lang="ru-RU" u="sng" dirty="0"/>
              <a:t>АЛП</a:t>
            </a:r>
            <a:r>
              <a:rPr lang="ru-RU" dirty="0"/>
              <a:t> учествује у транспорту масних киселина, калцијума и фосфата кроз ћелијску </a:t>
            </a:r>
            <a:r>
              <a:rPr lang="ru-RU" dirty="0" smtClean="0"/>
              <a:t>мембрану ентероцита </a:t>
            </a:r>
            <a:r>
              <a:rPr lang="ru-RU" dirty="0"/>
              <a:t>и потом путем лимфе доспева у крв, где се везује за мембрану еритроцита. </a:t>
            </a:r>
            <a:endParaRPr lang="ru-RU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u="sng" dirty="0" smtClean="0"/>
              <a:t>Плацентарна </a:t>
            </a:r>
            <a:r>
              <a:rPr lang="ru-RU" u="sng" dirty="0"/>
              <a:t>АЛП </a:t>
            </a:r>
            <a:r>
              <a:rPr lang="ru-RU" dirty="0"/>
              <a:t>се разликује од других облика АЛП по томе што показује изузетну </a:t>
            </a:r>
            <a:r>
              <a:rPr lang="ru-RU" dirty="0" smtClean="0"/>
              <a:t>стабилностпрема </a:t>
            </a:r>
            <a:r>
              <a:rPr lang="ru-RU" dirty="0"/>
              <a:t>високим температурама. </a:t>
            </a:r>
            <a:r>
              <a:rPr lang="ru-RU" dirty="0" smtClean="0"/>
              <a:t>Активност </a:t>
            </a:r>
            <a:r>
              <a:rPr lang="ru-RU" dirty="0"/>
              <a:t>плацентарне АЛП се </a:t>
            </a:r>
            <a:r>
              <a:rPr lang="ru-RU" dirty="0" smtClean="0"/>
              <a:t>повећава код </a:t>
            </a:r>
            <a:r>
              <a:rPr lang="ru-RU" dirty="0"/>
              <a:t>трудница између 16-те и 20-те недеље трудноће и остаје повишена све до порођаја. </a:t>
            </a:r>
            <a:r>
              <a:rPr lang="ru-RU" dirty="0" smtClean="0"/>
              <a:t>На нормалу </a:t>
            </a:r>
            <a:r>
              <a:rPr lang="ru-RU" dirty="0"/>
              <a:t>се враћа 4-7 дана после порођаја.</a:t>
            </a:r>
            <a:endParaRPr lang="x-none" dirty="0"/>
          </a:p>
        </p:txBody>
      </p:sp>
      <p:sp>
        <p:nvSpPr>
          <p:cNvPr id="4" name="Rectangle 3"/>
          <p:cNvSpPr/>
          <p:nvPr/>
        </p:nvSpPr>
        <p:spPr>
          <a:xfrm>
            <a:off x="2323838" y="165415"/>
            <a:ext cx="34660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sr-Cyrl-CS" altLang="x-none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АЛКАЛНА ФОСФАТАЗА </a:t>
            </a:r>
            <a:endParaRPr lang="en-US" altLang="x-none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58967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9470" y="754719"/>
            <a:ext cx="8506495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>Повишене вредности АЛП срећу се код следећих болести:</a:t>
            </a:r>
            <a:br>
              <a:rPr lang="ru-RU" dirty="0"/>
            </a:br>
            <a:endParaRPr lang="ru-RU" dirty="0" smtClean="0"/>
          </a:p>
          <a:p>
            <a:r>
              <a:rPr lang="ru-RU" u="sng" dirty="0" smtClean="0"/>
              <a:t>Болести костију</a:t>
            </a:r>
            <a:r>
              <a:rPr lang="ru-RU" dirty="0" smtClean="0"/>
              <a:t>:</a:t>
            </a:r>
          </a:p>
          <a:p>
            <a:r>
              <a:rPr lang="ru-RU" dirty="0" smtClean="0"/>
              <a:t> Код </a:t>
            </a:r>
            <a:r>
              <a:rPr lang="ru-RU" dirty="0"/>
              <a:t>процеса разградње и обнављања костију повећана је активност </a:t>
            </a:r>
            <a:r>
              <a:rPr lang="ru-RU" dirty="0" smtClean="0"/>
              <a:t>АЛП, а </a:t>
            </a:r>
            <a:r>
              <a:rPr lang="ru-RU" dirty="0"/>
              <a:t>то се доказује електрофоретским раздвајање при чему се добија повећан коштани изоензим. Ова појава</a:t>
            </a:r>
            <a:br>
              <a:rPr lang="ru-RU" dirty="0"/>
            </a:br>
            <a:r>
              <a:rPr lang="ru-RU" dirty="0"/>
              <a:t>се среће код следећих болести</a:t>
            </a:r>
            <a:r>
              <a:rPr lang="ru-RU" dirty="0" smtClean="0"/>
              <a:t>:</a:t>
            </a:r>
          </a:p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>- </a:t>
            </a:r>
            <a:r>
              <a:rPr lang="ru-RU" u="sng" dirty="0"/>
              <a:t>Метастазе на костима</a:t>
            </a:r>
            <a:r>
              <a:rPr lang="ru-RU" dirty="0"/>
              <a:t>, као и остеогени сарком када су вредности АЛП веће </a:t>
            </a:r>
            <a:r>
              <a:rPr lang="ru-RU" dirty="0" smtClean="0"/>
              <a:t>   </a:t>
            </a:r>
          </a:p>
          <a:p>
            <a:r>
              <a:rPr lang="ru-RU" dirty="0" smtClean="0"/>
              <a:t>  5 </a:t>
            </a:r>
            <a:r>
              <a:rPr lang="ru-RU" dirty="0"/>
              <a:t>до 30 пута у </a:t>
            </a:r>
            <a:r>
              <a:rPr lang="ru-RU" dirty="0" smtClean="0"/>
              <a:t>односу на </a:t>
            </a:r>
            <a:r>
              <a:rPr lang="ru-RU" dirty="0"/>
              <a:t>горњу границу референтних вредности;</a:t>
            </a:r>
            <a:br>
              <a:rPr lang="ru-RU" dirty="0"/>
            </a:br>
            <a:r>
              <a:rPr lang="ru-RU" dirty="0"/>
              <a:t>- </a:t>
            </a:r>
            <a:r>
              <a:rPr lang="ru-RU" u="sng" dirty="0"/>
              <a:t>Рахитис</a:t>
            </a:r>
            <a:r>
              <a:rPr lang="ru-RU" dirty="0"/>
              <a:t> због недостатка витамина Д</a:t>
            </a:r>
            <a:r>
              <a:rPr lang="ru-RU" dirty="0" smtClean="0"/>
              <a:t>;</a:t>
            </a:r>
          </a:p>
          <a:p>
            <a:endParaRPr lang="ru-RU" dirty="0" smtClean="0"/>
          </a:p>
          <a:p>
            <a:r>
              <a:rPr lang="ru-RU" dirty="0" smtClean="0"/>
              <a:t>- </a:t>
            </a:r>
            <a:r>
              <a:rPr lang="ru-RU" u="sng" dirty="0" smtClean="0"/>
              <a:t>Примарни </a:t>
            </a:r>
            <a:r>
              <a:rPr lang="ru-RU" u="sng" dirty="0"/>
              <a:t>и секундарни хиперпаратироидизам</a:t>
            </a:r>
            <a:r>
              <a:rPr lang="ru-RU" u="sng" dirty="0" smtClean="0"/>
              <a:t>;</a:t>
            </a:r>
          </a:p>
          <a:p>
            <a:r>
              <a:rPr lang="ru-RU" u="sng" dirty="0"/>
              <a:t/>
            </a:r>
            <a:br>
              <a:rPr lang="ru-RU" u="sng" dirty="0"/>
            </a:br>
            <a:r>
              <a:rPr lang="ru-RU" dirty="0"/>
              <a:t>- </a:t>
            </a:r>
            <a:r>
              <a:rPr lang="ru-RU" u="sng" dirty="0"/>
              <a:t>Фрактуре и остеомалација </a:t>
            </a:r>
            <a:r>
              <a:rPr lang="ru-RU" dirty="0"/>
              <a:t>су праћене незнатним повећањем активности АЛП</a:t>
            </a:r>
            <a:r>
              <a:rPr lang="ru-RU" dirty="0" smtClean="0"/>
              <a:t>;</a:t>
            </a:r>
          </a:p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>- </a:t>
            </a:r>
            <a:r>
              <a:rPr lang="ru-RU" u="sng" dirty="0"/>
              <a:t>Остеопороза, остеомијелит и мијелом </a:t>
            </a:r>
            <a:r>
              <a:rPr lang="ru-RU" dirty="0"/>
              <a:t>доводе ретко до повећања </a:t>
            </a:r>
            <a:r>
              <a:rPr lang="ru-RU" dirty="0" smtClean="0"/>
              <a:t>АЛП</a:t>
            </a:r>
            <a:endParaRPr lang="x-none" dirty="0"/>
          </a:p>
        </p:txBody>
      </p:sp>
      <p:sp>
        <p:nvSpPr>
          <p:cNvPr id="3" name="Rectangle 2"/>
          <p:cNvSpPr/>
          <p:nvPr/>
        </p:nvSpPr>
        <p:spPr>
          <a:xfrm>
            <a:off x="2323838" y="165415"/>
            <a:ext cx="34660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sr-Cyrl-CS" altLang="x-none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АЛКАЛНА ФОСФАТАЗА </a:t>
            </a:r>
            <a:endParaRPr lang="en-US" altLang="x-none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64545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55776" y="159023"/>
            <a:ext cx="41697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x-none" sz="2400" b="1" dirty="0">
                <a:cs typeface="Arial" pitchFamily="34" charset="0"/>
              </a:rPr>
              <a:t>Алкална фосфатаза (</a:t>
            </a:r>
            <a:r>
              <a:rPr lang="x-none" sz="2400" b="1" dirty="0" smtClean="0">
                <a:cs typeface="Arial" pitchFamily="34" charset="0"/>
              </a:rPr>
              <a:t>АЛП) </a:t>
            </a:r>
            <a:endParaRPr lang="en-US" sz="2400" b="1" dirty="0">
              <a:cs typeface="Arial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11306" y="671691"/>
            <a:ext cx="8352928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x-none" dirty="0">
                <a:cs typeface="Arial" pitchFamily="34" charset="0"/>
              </a:rPr>
              <a:t>Пошто </a:t>
            </a:r>
            <a:r>
              <a:rPr lang="x-none" dirty="0" smtClean="0">
                <a:cs typeface="Arial" pitchFamily="34" charset="0"/>
              </a:rPr>
              <a:t>АЛП </a:t>
            </a:r>
            <a:r>
              <a:rPr lang="x-none" dirty="0">
                <a:cs typeface="Arial" pitchFamily="34" charset="0"/>
              </a:rPr>
              <a:t>у плазми може бити хепатичног или екстрахепатичног порекла не може се </a:t>
            </a:r>
            <a:r>
              <a:rPr lang="x-none" dirty="0" smtClean="0">
                <a:cs typeface="Arial" pitchFamily="34" charset="0"/>
              </a:rPr>
              <a:t>користи изоловано</a:t>
            </a:r>
            <a:r>
              <a:rPr lang="x-none" dirty="0">
                <a:cs typeface="Arial" pitchFamily="34" charset="0"/>
              </a:rPr>
              <a:t>, већ је потребно да се ураде </a:t>
            </a:r>
            <a:r>
              <a:rPr lang="x-none" b="1" dirty="0">
                <a:cs typeface="Arial" pitchFamily="34" charset="0"/>
              </a:rPr>
              <a:t>други биомаркери функције јетре</a:t>
            </a:r>
            <a:r>
              <a:rPr lang="x-none" dirty="0">
                <a:cs typeface="Arial" pitchFamily="34" charset="0"/>
              </a:rPr>
              <a:t>. </a:t>
            </a:r>
            <a:endParaRPr lang="x-none" dirty="0" smtClean="0">
              <a:cs typeface="Arial" pitchFamily="34" charset="0"/>
            </a:endParaRPr>
          </a:p>
          <a:p>
            <a:endParaRPr lang="x-none" dirty="0">
              <a:cs typeface="Arial" pitchFamily="34" charset="0"/>
            </a:endParaRPr>
          </a:p>
          <a:p>
            <a:r>
              <a:rPr lang="x-none" dirty="0" smtClean="0">
                <a:cs typeface="Arial" pitchFamily="34" charset="0"/>
              </a:rPr>
              <a:t>Повишена </a:t>
            </a:r>
            <a:r>
              <a:rPr lang="x-none" dirty="0">
                <a:cs typeface="Arial" pitchFamily="34" charset="0"/>
              </a:rPr>
              <a:t>вредност </a:t>
            </a:r>
            <a:r>
              <a:rPr lang="x-none" dirty="0" smtClean="0">
                <a:cs typeface="Arial" pitchFamily="34" charset="0"/>
              </a:rPr>
              <a:t>АLP </a:t>
            </a:r>
            <a:r>
              <a:rPr lang="x-none" dirty="0">
                <a:cs typeface="Arial" pitchFamily="34" charset="0"/>
              </a:rPr>
              <a:t>није </a:t>
            </a:r>
            <a:r>
              <a:rPr lang="x-none" dirty="0" smtClean="0">
                <a:cs typeface="Arial" pitchFamily="34" charset="0"/>
              </a:rPr>
              <a:t>у корелацији </a:t>
            </a:r>
            <a:r>
              <a:rPr lang="x-none" dirty="0">
                <a:cs typeface="Arial" pitchFamily="34" charset="0"/>
              </a:rPr>
              <a:t>са степеном </a:t>
            </a:r>
            <a:r>
              <a:rPr lang="x-none" dirty="0" smtClean="0">
                <a:cs typeface="Arial" pitchFamily="34" charset="0"/>
              </a:rPr>
              <a:t>оштећења јетре . </a:t>
            </a:r>
          </a:p>
          <a:p>
            <a:endParaRPr lang="x-none" dirty="0">
              <a:cs typeface="Arial" pitchFamily="34" charset="0"/>
            </a:endParaRPr>
          </a:p>
          <a:p>
            <a:r>
              <a:rPr lang="x-none" dirty="0">
                <a:cs typeface="Arial" pitchFamily="34" charset="0"/>
              </a:rPr>
              <a:t> </a:t>
            </a:r>
            <a:r>
              <a:rPr lang="x-none" b="1" dirty="0" smtClean="0">
                <a:cs typeface="Arial" pitchFamily="34" charset="0"/>
              </a:rPr>
              <a:t>Високе </a:t>
            </a:r>
            <a:r>
              <a:rPr lang="x-none" b="1" dirty="0">
                <a:cs typeface="Arial" pitchFamily="34" charset="0"/>
              </a:rPr>
              <a:t>вредности </a:t>
            </a:r>
            <a:r>
              <a:rPr lang="x-none" b="1" dirty="0" smtClean="0">
                <a:cs typeface="Arial" pitchFamily="34" charset="0"/>
              </a:rPr>
              <a:t>АLP </a:t>
            </a:r>
            <a:r>
              <a:rPr lang="x-none" dirty="0">
                <a:cs typeface="Arial" pitchFamily="34" charset="0"/>
              </a:rPr>
              <a:t>&gt; 1000 </a:t>
            </a:r>
            <a:r>
              <a:rPr lang="x-none" dirty="0" smtClean="0">
                <a:cs typeface="Arial" pitchFamily="34" charset="0"/>
              </a:rPr>
              <a:t>U/L: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x-none" dirty="0" smtClean="0">
                <a:cs typeface="Arial" pitchFamily="34" charset="0"/>
              </a:rPr>
              <a:t>малигне билијарне </a:t>
            </a:r>
            <a:r>
              <a:rPr lang="x-none" dirty="0">
                <a:cs typeface="Arial" pitchFamily="34" charset="0"/>
              </a:rPr>
              <a:t>опструкције и </a:t>
            </a:r>
            <a:endParaRPr lang="x-none" dirty="0" smtClean="0"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x-none" dirty="0" smtClean="0">
                <a:cs typeface="Arial" pitchFamily="34" charset="0"/>
              </a:rPr>
              <a:t>Сепсе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x-none" dirty="0" smtClean="0">
                <a:cs typeface="Arial" pitchFamily="34" charset="0"/>
              </a:rPr>
              <a:t>Метастазе у јетри, канцер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x-none" dirty="0" smtClean="0">
                <a:cs typeface="Arial" pitchFamily="34" charset="0"/>
              </a:rPr>
              <a:t>Цироза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x-none" dirty="0" smtClean="0">
                <a:cs typeface="Arial" pitchFamily="34" charset="0"/>
              </a:rPr>
              <a:t>Опструктивна жутица</a:t>
            </a:r>
          </a:p>
          <a:p>
            <a:pPr marL="285750" indent="-285750">
              <a:buFont typeface="Arial" pitchFamily="34" charset="0"/>
              <a:buChar char="•"/>
            </a:pPr>
            <a:endParaRPr lang="x-none" dirty="0">
              <a:cs typeface="Arial" pitchFamily="34" charset="0"/>
            </a:endParaRPr>
          </a:p>
          <a:p>
            <a:r>
              <a:rPr lang="x-none" b="1" dirty="0" smtClean="0">
                <a:cs typeface="Arial" pitchFamily="34" charset="0"/>
              </a:rPr>
              <a:t>Снижене </a:t>
            </a:r>
            <a:r>
              <a:rPr lang="x-none" b="1" dirty="0">
                <a:cs typeface="Arial" pitchFamily="34" charset="0"/>
              </a:rPr>
              <a:t>вредности </a:t>
            </a:r>
            <a:r>
              <a:rPr lang="x-none" b="1" dirty="0" smtClean="0">
                <a:cs typeface="Arial" pitchFamily="34" charset="0"/>
              </a:rPr>
              <a:t>АLP: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cs typeface="Arial" pitchFamily="34" charset="0"/>
              </a:rPr>
              <a:t>W</a:t>
            </a:r>
            <a:r>
              <a:rPr lang="x-none" dirty="0">
                <a:cs typeface="Arial" pitchFamily="34" charset="0"/>
              </a:rPr>
              <a:t>илсонове болести, </a:t>
            </a:r>
            <a:endParaRPr lang="x-none" dirty="0" smtClean="0"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x-none" dirty="0" smtClean="0">
                <a:cs typeface="Arial" pitchFamily="34" charset="0"/>
              </a:rPr>
              <a:t>Тешке инсуфицијенције </a:t>
            </a:r>
            <a:r>
              <a:rPr lang="x-none" dirty="0">
                <a:cs typeface="Arial" pitchFamily="34" charset="0"/>
              </a:rPr>
              <a:t>јетре</a:t>
            </a:r>
            <a:r>
              <a:rPr lang="x-none" dirty="0" smtClean="0">
                <a:cs typeface="Arial" pitchFamily="34" charset="0"/>
              </a:rPr>
              <a:t>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x-none" dirty="0" smtClean="0">
                <a:cs typeface="Arial" pitchFamily="34" charset="0"/>
              </a:rPr>
              <a:t>Контаминација узорка крви цитратом, оксалатом, </a:t>
            </a:r>
            <a:r>
              <a:rPr lang="en-US" dirty="0" smtClean="0">
                <a:cs typeface="Arial" pitchFamily="34" charset="0"/>
              </a:rPr>
              <a:t>EDTA </a:t>
            </a:r>
            <a:r>
              <a:rPr lang="x-none" dirty="0" smtClean="0">
                <a:cs typeface="Arial" pitchFamily="34" charset="0"/>
              </a:rPr>
              <a:t>доводи до лажно снижених вредности</a:t>
            </a:r>
            <a:r>
              <a:rPr lang="en-US" dirty="0" smtClean="0">
                <a:cs typeface="Arial" pitchFamily="34" charset="0"/>
              </a:rPr>
              <a:t> </a:t>
            </a:r>
            <a:r>
              <a:rPr lang="en-US" dirty="0">
                <a:cs typeface="Arial" pitchFamily="34" charset="0"/>
              </a:rPr>
              <a:t>ALP, </a:t>
            </a:r>
            <a:r>
              <a:rPr lang="x-none" dirty="0" smtClean="0">
                <a:cs typeface="Arial" pitchFamily="34" charset="0"/>
              </a:rPr>
              <a:t>чак до вредности блиских нули.</a:t>
            </a:r>
            <a:r>
              <a:rPr lang="en-US" dirty="0" smtClean="0">
                <a:cs typeface="Arial" pitchFamily="34" charset="0"/>
              </a:rPr>
              <a:t> </a:t>
            </a:r>
            <a:r>
              <a:rPr lang="x-none" dirty="0" smtClean="0">
                <a:cs typeface="Arial" pitchFamily="34" charset="0"/>
              </a:rPr>
              <a:t>Цитрат, оксалат, и </a:t>
            </a:r>
            <a:r>
              <a:rPr lang="en-US" dirty="0" err="1" smtClean="0">
                <a:cs typeface="Arial" pitchFamily="34" charset="0"/>
              </a:rPr>
              <a:t>EDTA</a:t>
            </a:r>
            <a:r>
              <a:rPr lang="en-US" dirty="0" smtClean="0">
                <a:cs typeface="Arial" pitchFamily="34" charset="0"/>
              </a:rPr>
              <a:t> </a:t>
            </a:r>
            <a:r>
              <a:rPr lang="x-none" dirty="0" smtClean="0">
                <a:cs typeface="Arial" pitchFamily="34" charset="0"/>
              </a:rPr>
              <a:t>комплексно везују магнезијум и цинк неопходни за активност </a:t>
            </a:r>
            <a:r>
              <a:rPr lang="en-US" dirty="0" smtClean="0">
                <a:cs typeface="Arial" pitchFamily="34" charset="0"/>
              </a:rPr>
              <a:t>ALP:</a:t>
            </a:r>
            <a:endParaRPr lang="x-none" dirty="0" smtClean="0"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x-none" dirty="0" smtClean="0">
                <a:cs typeface="Arial" pitchFamily="34" charset="0"/>
              </a:rPr>
              <a:t>Трансфузије крви (садржи цитрат)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x-none" dirty="0" smtClean="0">
                <a:cs typeface="Arial" pitchFamily="34" charset="0"/>
              </a:rPr>
              <a:t>Недостатак цинка у организму</a:t>
            </a:r>
            <a:endParaRPr lang="en-US" dirty="0"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73162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7577" y="1582341"/>
            <a:ext cx="866748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Снижене вредности АЛП у </a:t>
            </a:r>
            <a:r>
              <a:rPr lang="ru-RU" dirty="0" smtClean="0"/>
              <a:t>серуму</a:t>
            </a:r>
          </a:p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>Наследно смањење активности АЛП (аутозомално рецесивно наслеђивање) праћено је </a:t>
            </a:r>
            <a:r>
              <a:rPr lang="ru-RU" dirty="0" smtClean="0"/>
              <a:t>изузетно ниским </a:t>
            </a:r>
            <a:r>
              <a:rPr lang="ru-RU" dirty="0"/>
              <a:t>вредностима АЛП у серуму и због тога променама на костима које се доказују радиолошки и</a:t>
            </a:r>
            <a:br>
              <a:rPr lang="ru-RU" dirty="0"/>
            </a:br>
            <a:r>
              <a:rPr lang="ru-RU" dirty="0"/>
              <a:t>хистолошки. </a:t>
            </a:r>
            <a:endParaRPr lang="ru-RU" dirty="0" smtClean="0"/>
          </a:p>
          <a:p>
            <a:endParaRPr lang="ru-RU" dirty="0"/>
          </a:p>
          <a:p>
            <a:r>
              <a:rPr lang="ru-RU" dirty="0" smtClean="0"/>
              <a:t>Поред </a:t>
            </a:r>
            <a:r>
              <a:rPr lang="ru-RU" dirty="0"/>
              <a:t>тога, код ових особа су честе спонтане фрактуре, хиперкалцемија и </a:t>
            </a:r>
            <a:r>
              <a:rPr lang="ru-RU" dirty="0" smtClean="0"/>
              <a:t>нефрокалциноза, као </a:t>
            </a:r>
            <a:r>
              <a:rPr lang="ru-RU" dirty="0"/>
              <a:t>и високе концентрације пирофосфата и фосфорилетаноламина у плазми и урину.</a:t>
            </a:r>
            <a:endParaRPr lang="x-none" dirty="0"/>
          </a:p>
        </p:txBody>
      </p:sp>
      <p:sp>
        <p:nvSpPr>
          <p:cNvPr id="3" name="Rectangle 2"/>
          <p:cNvSpPr/>
          <p:nvPr/>
        </p:nvSpPr>
        <p:spPr>
          <a:xfrm>
            <a:off x="2278130" y="256436"/>
            <a:ext cx="41697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x-none" sz="2400" b="1" dirty="0">
                <a:cs typeface="Arial" pitchFamily="34" charset="0"/>
              </a:rPr>
              <a:t>Алкална фосфатаза (АЛП) </a:t>
            </a:r>
            <a:endParaRPr lang="en-US" sz="2400" b="1" dirty="0"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20402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2348" y="912542"/>
            <a:ext cx="8931499" cy="59370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sr-Cyrl-CS" altLang="x-none" dirty="0"/>
              <a:t>Н</a:t>
            </a:r>
            <a:r>
              <a:rPr lang="sr-Latn-CS" altLang="x-none" dirty="0"/>
              <a:t>есп</a:t>
            </a:r>
            <a:r>
              <a:rPr lang="sr-Cyrl-CS" altLang="x-none" dirty="0"/>
              <a:t>е</a:t>
            </a:r>
            <a:r>
              <a:rPr lang="sr-Latn-CS" altLang="x-none" dirty="0"/>
              <a:t>цифична фосфомоноестераза која у </a:t>
            </a:r>
            <a:r>
              <a:rPr lang="x-none" altLang="x-none" dirty="0" smtClean="0"/>
              <a:t>киселој</a:t>
            </a:r>
            <a:r>
              <a:rPr lang="sr-Latn-CS" altLang="x-none" dirty="0" smtClean="0"/>
              <a:t> </a:t>
            </a:r>
            <a:r>
              <a:rPr lang="sr-Latn-CS" altLang="x-none" dirty="0"/>
              <a:t>средини </a:t>
            </a:r>
            <a:r>
              <a:rPr lang="sr-Cyrl-CS" altLang="x-none" dirty="0"/>
              <a:t>разлаже моноестре фосфорне </a:t>
            </a:r>
            <a:r>
              <a:rPr lang="sr-Cyrl-CS" altLang="x-none" dirty="0" smtClean="0"/>
              <a:t>киселине на алкохоле и феноле</a:t>
            </a:r>
          </a:p>
          <a:p>
            <a:pPr>
              <a:lnSpc>
                <a:spcPct val="80000"/>
              </a:lnSpc>
            </a:pPr>
            <a:endParaRPr lang="sr-Cyrl-CS" altLang="x-none" dirty="0"/>
          </a:p>
          <a:p>
            <a:pPr>
              <a:lnSpc>
                <a:spcPct val="80000"/>
              </a:lnSpc>
            </a:pPr>
            <a:r>
              <a:rPr lang="ru-RU" dirty="0"/>
              <a:t>Кисела фосфатаза се налази у скоро свим органима и телесним течностима, као и у </a:t>
            </a:r>
            <a:endParaRPr lang="ru-RU" dirty="0" smtClean="0"/>
          </a:p>
          <a:p>
            <a:pPr marL="285750" indent="-28575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ru-RU" dirty="0" smtClean="0"/>
              <a:t>еритроцитима</a:t>
            </a:r>
            <a:r>
              <a:rPr lang="ru-RU" dirty="0"/>
              <a:t>, </a:t>
            </a:r>
            <a:endParaRPr lang="ru-RU" dirty="0" smtClean="0"/>
          </a:p>
          <a:p>
            <a:pPr marL="285750" indent="-28575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ru-RU" dirty="0"/>
              <a:t>л</a:t>
            </a:r>
            <a:r>
              <a:rPr lang="ru-RU" dirty="0" smtClean="0"/>
              <a:t>еукоцитима</a:t>
            </a:r>
          </a:p>
          <a:p>
            <a:pPr marL="285750" indent="-28575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ru-RU" dirty="0" smtClean="0"/>
              <a:t>тромбоцитима</a:t>
            </a:r>
            <a:r>
              <a:rPr lang="ru-RU" dirty="0"/>
              <a:t>, </a:t>
            </a:r>
            <a:endParaRPr lang="ru-RU" dirty="0" smtClean="0"/>
          </a:p>
          <a:p>
            <a:pPr marL="285750" indent="-28575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ru-RU" dirty="0" smtClean="0"/>
              <a:t>а </a:t>
            </a:r>
            <a:r>
              <a:rPr lang="ru-RU" dirty="0"/>
              <a:t>највиша активност је присутна у простати. </a:t>
            </a:r>
            <a:endParaRPr lang="ru-RU" dirty="0" smtClean="0"/>
          </a:p>
          <a:p>
            <a:pPr>
              <a:lnSpc>
                <a:spcPct val="80000"/>
              </a:lnSpc>
            </a:pPr>
            <a:endParaRPr lang="ru-RU" dirty="0"/>
          </a:p>
          <a:p>
            <a:pPr>
              <a:lnSpc>
                <a:spcPct val="80000"/>
              </a:lnSpc>
            </a:pPr>
            <a:r>
              <a:rPr lang="ru-RU" dirty="0" smtClean="0"/>
              <a:t>Кисела </a:t>
            </a:r>
            <a:r>
              <a:rPr lang="ru-RU" dirty="0"/>
              <a:t>фосфатаза има више </a:t>
            </a:r>
            <a:r>
              <a:rPr lang="ru-RU" dirty="0" smtClean="0"/>
              <a:t>изоензима, који </a:t>
            </a:r>
            <a:r>
              <a:rPr lang="ru-RU" dirty="0"/>
              <a:t>се раздвајају електрофоретски, а пореклом су из простате, тромбоцита, еритроцита, </a:t>
            </a:r>
            <a:r>
              <a:rPr lang="ru-RU" dirty="0" smtClean="0"/>
              <a:t>костију</a:t>
            </a:r>
          </a:p>
          <a:p>
            <a:pPr>
              <a:lnSpc>
                <a:spcPct val="80000"/>
              </a:lnSpc>
            </a:pPr>
            <a:endParaRPr lang="ru-RU" altLang="x-none" dirty="0"/>
          </a:p>
          <a:p>
            <a:pPr>
              <a:lnSpc>
                <a:spcPct val="90000"/>
              </a:lnSpc>
            </a:pPr>
            <a:endParaRPr lang="sr-Cyrl-CS" altLang="x-none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lnSpc>
                <a:spcPct val="90000"/>
              </a:lnSpc>
            </a:pPr>
            <a:r>
              <a:rPr lang="sr-Cyrl-CS" altLang="x-none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Највећи </a:t>
            </a:r>
            <a:r>
              <a:rPr lang="sr-Cyrl-CS" altLang="x-none" dirty="0">
                <a:solidFill>
                  <a:schemeClr val="tx1">
                    <a:lumMod val="95000"/>
                    <a:lumOff val="5000"/>
                  </a:schemeClr>
                </a:solidFill>
              </a:rPr>
              <a:t>клинички значај је код дијагностике и праћења </a:t>
            </a:r>
            <a:r>
              <a:rPr lang="sr-Cyrl-CS" altLang="x-none" b="1" u="sng" dirty="0">
                <a:solidFill>
                  <a:schemeClr val="tx1">
                    <a:lumMod val="95000"/>
                    <a:lumOff val="5000"/>
                  </a:schemeClr>
                </a:solidFill>
              </a:rPr>
              <a:t>карцинома простате са метастазама на костима</a:t>
            </a:r>
          </a:p>
          <a:p>
            <a:pPr>
              <a:lnSpc>
                <a:spcPct val="90000"/>
              </a:lnSpc>
            </a:pPr>
            <a:endParaRPr lang="sr-Cyrl-CS" altLang="x-none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lnSpc>
                <a:spcPct val="90000"/>
              </a:lnSpc>
            </a:pPr>
            <a:r>
              <a:rPr lang="sr-Cyrl-CS" altLang="x-none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Повишене вредности активности овог ензима јављају се у </a:t>
            </a:r>
            <a:endParaRPr lang="sr-Cyrl-CS" altLang="x-none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285750" indent="-285750">
              <a:lnSpc>
                <a:spcPct val="90000"/>
              </a:lnSpc>
              <a:buFontTx/>
              <a:buChar char="-"/>
            </a:pPr>
            <a:r>
              <a:rPr lang="sr-Cyrl-CS" altLang="x-none" b="1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код </a:t>
            </a:r>
            <a:r>
              <a:rPr lang="sr-Cyrl-CS" altLang="x-none" b="1" u="sng" dirty="0">
                <a:solidFill>
                  <a:schemeClr val="tx1">
                    <a:lumMod val="95000"/>
                    <a:lumOff val="5000"/>
                  </a:schemeClr>
                </a:solidFill>
              </a:rPr>
              <a:t>обољења костију код којих постоје остеокластични </a:t>
            </a:r>
            <a:r>
              <a:rPr lang="sr-Cyrl-CS" altLang="x-none" b="1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поремећаји</a:t>
            </a:r>
          </a:p>
          <a:p>
            <a:pPr marL="285750" indent="-285750">
              <a:lnSpc>
                <a:spcPct val="90000"/>
              </a:lnSpc>
              <a:buFontTx/>
              <a:buChar char="-"/>
            </a:pPr>
            <a:r>
              <a:rPr lang="sr-Cyrl-CS" altLang="x-none" b="1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Тромбоемболијских болести</a:t>
            </a:r>
          </a:p>
          <a:p>
            <a:pPr marL="285750" indent="-285750">
              <a:lnSpc>
                <a:spcPct val="90000"/>
              </a:lnSpc>
              <a:buFontTx/>
              <a:buChar char="-"/>
            </a:pPr>
            <a:r>
              <a:rPr lang="sr-Cyrl-CS" altLang="x-none" b="1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Инфаркт миокарда</a:t>
            </a:r>
          </a:p>
          <a:p>
            <a:pPr marL="285750" indent="-285750">
              <a:lnSpc>
                <a:spcPct val="90000"/>
              </a:lnSpc>
              <a:buFontTx/>
              <a:buChar char="-"/>
            </a:pPr>
            <a:r>
              <a:rPr lang="sr-Cyrl-CS" altLang="x-none" b="1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Мијелопролиферативних болести (акутна и хронична лимфоцитна леукемије)</a:t>
            </a:r>
          </a:p>
          <a:p>
            <a:pPr marL="285750" indent="-285750">
              <a:lnSpc>
                <a:spcPct val="90000"/>
              </a:lnSpc>
              <a:buFontTx/>
              <a:buChar char="-"/>
            </a:pPr>
            <a:endParaRPr lang="en-US" altLang="x-none" b="1" u="sng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lnSpc>
                <a:spcPct val="80000"/>
              </a:lnSpc>
            </a:pPr>
            <a:endParaRPr lang="sr-Cyrl-CS" altLang="x-none" dirty="0"/>
          </a:p>
        </p:txBody>
      </p:sp>
      <p:sp>
        <p:nvSpPr>
          <p:cNvPr id="3" name="TextBox 2"/>
          <p:cNvSpPr txBox="1"/>
          <p:nvPr/>
        </p:nvSpPr>
        <p:spPr>
          <a:xfrm>
            <a:off x="2665927" y="154546"/>
            <a:ext cx="28440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sz="2400" dirty="0" smtClean="0"/>
              <a:t>Кисела фосфатаза</a:t>
            </a:r>
            <a:endParaRPr lang="x-none" sz="2400" dirty="0"/>
          </a:p>
        </p:txBody>
      </p:sp>
    </p:spTree>
    <p:extLst>
      <p:ext uri="{BB962C8B-B14F-4D97-AF65-F5344CB8AC3E}">
        <p14:creationId xmlns="" xmlns:p14="http://schemas.microsoft.com/office/powerpoint/2010/main" val="2288067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6340"/>
          <a:stretch/>
        </p:blipFill>
        <p:spPr>
          <a:xfrm>
            <a:off x="393700" y="2984500"/>
            <a:ext cx="7683499" cy="374173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90600" y="0"/>
            <a:ext cx="75504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sz="2400" dirty="0" smtClean="0"/>
              <a:t>Активности ензима у болестима различитих органа</a:t>
            </a:r>
            <a:endParaRPr lang="x-none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2282104" y="423228"/>
            <a:ext cx="50946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sz="2400" dirty="0" smtClean="0"/>
              <a:t>Болести срца – Инфаркт миокарда</a:t>
            </a:r>
            <a:endParaRPr lang="x-none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304800" y="964168"/>
            <a:ext cx="917110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dirty="0" smtClean="0"/>
              <a:t>Ензимски тест за ИМ: </a:t>
            </a:r>
            <a:r>
              <a:rPr lang="x-none" b="1" u="sng" dirty="0" smtClean="0">
                <a:solidFill>
                  <a:srgbClr val="C00000"/>
                </a:solidFill>
              </a:rPr>
              <a:t>ЦК, ЦК-МБ, АСТ, ЛДХ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x-none" dirty="0" smtClean="0"/>
              <a:t>ЦК и АСТ расте 3-6 сати после ИМ, максимална активност после 24 сата </a:t>
            </a:r>
          </a:p>
          <a:p>
            <a:r>
              <a:rPr lang="x-none" dirty="0" smtClean="0"/>
              <a:t>   (ЦК до 40пута, АСТ до 10 пута), у нормали 3-6 дана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x-none" dirty="0" smtClean="0"/>
              <a:t>ЛДХ расте 12 сати после ИМ, максимална активност после 2-3 дана (до 6 пута),</a:t>
            </a:r>
          </a:p>
          <a:p>
            <a:r>
              <a:rPr lang="x-none" dirty="0" smtClean="0"/>
              <a:t>    у нормали 6-8 дана</a:t>
            </a:r>
            <a:endParaRPr lang="x-none" dirty="0"/>
          </a:p>
        </p:txBody>
      </p:sp>
    </p:spTree>
    <p:extLst>
      <p:ext uri="{BB962C8B-B14F-4D97-AF65-F5344CB8AC3E}">
        <p14:creationId xmlns="" xmlns:p14="http://schemas.microsoft.com/office/powerpoint/2010/main" val="2826192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8000" y="101600"/>
            <a:ext cx="98416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2400" dirty="0" smtClean="0"/>
              <a:t>Дијагностички ензими болести јетре и жучних путева</a:t>
            </a:r>
            <a:endParaRPr lang="x-none" sz="2400" dirty="0"/>
          </a:p>
        </p:txBody>
      </p:sp>
      <p:sp>
        <p:nvSpPr>
          <p:cNvPr id="3" name="Rectangle 2"/>
          <p:cNvSpPr/>
          <p:nvPr/>
        </p:nvSpPr>
        <p:spPr>
          <a:xfrm>
            <a:off x="155834" y="658843"/>
            <a:ext cx="8988165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x-none" dirty="0" smtClean="0"/>
          </a:p>
          <a:p>
            <a:r>
              <a:rPr lang="x-none" dirty="0" smtClean="0"/>
              <a:t>Ензими јетре се </a:t>
            </a:r>
            <a:r>
              <a:rPr lang="x-none" dirty="0"/>
              <a:t>могу </a:t>
            </a:r>
            <a:r>
              <a:rPr lang="x-none" dirty="0" smtClean="0"/>
              <a:t>поделити </a:t>
            </a:r>
            <a:r>
              <a:rPr lang="x-none" dirty="0"/>
              <a:t>у 3 групе : </a:t>
            </a:r>
            <a:endParaRPr lang="x-none" dirty="0" smtClean="0"/>
          </a:p>
          <a:p>
            <a:endParaRPr lang="x-none" dirty="0"/>
          </a:p>
          <a:p>
            <a:r>
              <a:rPr lang="x-none" dirty="0" smtClean="0"/>
              <a:t>1.Ензими који </a:t>
            </a:r>
            <a:r>
              <a:rPr lang="x-none" dirty="0"/>
              <a:t>се </a:t>
            </a:r>
            <a:r>
              <a:rPr lang="x-none" dirty="0" smtClean="0"/>
              <a:t>производе </a:t>
            </a:r>
            <a:r>
              <a:rPr lang="x-none" dirty="0"/>
              <a:t>у хепатоцитима и потом излучују</a:t>
            </a:r>
            <a:br>
              <a:rPr lang="x-none" dirty="0"/>
            </a:br>
            <a:r>
              <a:rPr lang="x-none" dirty="0"/>
              <a:t>у крв </a:t>
            </a:r>
            <a:r>
              <a:rPr lang="x-none" dirty="0" smtClean="0"/>
              <a:t>где </a:t>
            </a:r>
            <a:r>
              <a:rPr lang="x-none" dirty="0"/>
              <a:t>обављају своју </a:t>
            </a:r>
            <a:r>
              <a:rPr lang="x-none" dirty="0" smtClean="0"/>
              <a:t>функцију (функционални ензими крвне плазме). </a:t>
            </a:r>
            <a:r>
              <a:rPr lang="x-none" dirty="0"/>
              <a:t>У ову групу спадају фактори </a:t>
            </a:r>
            <a:r>
              <a:rPr lang="x-none" dirty="0" smtClean="0"/>
              <a:t>коагулације, ацетилхолинестераза итд.</a:t>
            </a:r>
            <a:r>
              <a:rPr lang="x-none" dirty="0"/>
              <a:t/>
            </a:r>
            <a:br>
              <a:rPr lang="x-none" dirty="0"/>
            </a:br>
            <a:r>
              <a:rPr lang="x-none" dirty="0" smtClean="0"/>
              <a:t>Код </a:t>
            </a:r>
            <a:r>
              <a:rPr lang="x-none" dirty="0"/>
              <a:t>хроничних обољења јетре смањује се синтеза </a:t>
            </a:r>
            <a:r>
              <a:rPr lang="x-none" dirty="0" smtClean="0"/>
              <a:t>ових ензима </a:t>
            </a:r>
            <a:r>
              <a:rPr lang="x-none" dirty="0"/>
              <a:t>и њихова активност у серуму. </a:t>
            </a:r>
            <a:endParaRPr lang="x-none" dirty="0" smtClean="0"/>
          </a:p>
          <a:p>
            <a:endParaRPr lang="x-none" dirty="0"/>
          </a:p>
          <a:p>
            <a:r>
              <a:rPr lang="x-none" dirty="0" smtClean="0"/>
              <a:t>2</a:t>
            </a:r>
            <a:r>
              <a:rPr lang="x-none" dirty="0"/>
              <a:t>. </a:t>
            </a:r>
            <a:r>
              <a:rPr lang="x-none" dirty="0" smtClean="0"/>
              <a:t>Дијагностички интрацелуларни ензими</a:t>
            </a:r>
            <a:r>
              <a:rPr lang="x-none" dirty="0"/>
              <a:t>, који су присутни у хепатоцитима </a:t>
            </a:r>
            <a:r>
              <a:rPr lang="x-none" dirty="0" smtClean="0"/>
              <a:t>где</a:t>
            </a:r>
            <a:r>
              <a:rPr lang="x-none" dirty="0"/>
              <a:t/>
            </a:r>
            <a:br>
              <a:rPr lang="x-none" dirty="0"/>
            </a:br>
            <a:r>
              <a:rPr lang="x-none" dirty="0" smtClean="0"/>
              <a:t>катализују реакције </a:t>
            </a:r>
            <a:r>
              <a:rPr lang="x-none" dirty="0"/>
              <a:t>у метаболичким </a:t>
            </a:r>
            <a:r>
              <a:rPr lang="x-none" dirty="0" smtClean="0"/>
              <a:t>процесима: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x-none" dirty="0" smtClean="0">
                <a:solidFill>
                  <a:srgbClr val="C00000"/>
                </a:solidFill>
              </a:rPr>
              <a:t>Трансаминазе АЛТ </a:t>
            </a:r>
            <a:r>
              <a:rPr lang="x-none" dirty="0">
                <a:solidFill>
                  <a:srgbClr val="C00000"/>
                </a:solidFill>
              </a:rPr>
              <a:t>и </a:t>
            </a:r>
            <a:r>
              <a:rPr lang="x-none" dirty="0" smtClean="0">
                <a:solidFill>
                  <a:srgbClr val="C00000"/>
                </a:solidFill>
              </a:rPr>
              <a:t>АСТ, </a:t>
            </a:r>
            <a:r>
              <a:rPr lang="x-none" dirty="0">
                <a:solidFill>
                  <a:srgbClr val="C00000"/>
                </a:solidFill>
              </a:rPr>
              <a:t>ЛДХ, ГЛДХ, </a:t>
            </a:r>
            <a:r>
              <a:rPr lang="x-none" dirty="0" smtClean="0">
                <a:solidFill>
                  <a:srgbClr val="C00000"/>
                </a:solidFill>
              </a:rPr>
              <a:t>ГГТ</a:t>
            </a:r>
            <a:r>
              <a:rPr lang="x-none" dirty="0">
                <a:solidFill>
                  <a:srgbClr val="C00000"/>
                </a:solidFill>
              </a:rPr>
              <a:t>, АЛП, </a:t>
            </a:r>
            <a:r>
              <a:rPr lang="x-none" dirty="0" smtClean="0">
                <a:solidFill>
                  <a:srgbClr val="C00000"/>
                </a:solidFill>
              </a:rPr>
              <a:t>алдолазе, 5’нуклеотидаза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x-none" dirty="0"/>
          </a:p>
          <a:p>
            <a:r>
              <a:rPr lang="x-none" dirty="0"/>
              <a:t>3. Ензими жучних путева који се у крви појављују код лезије епитела или код опструкције жучних </a:t>
            </a:r>
            <a:r>
              <a:rPr lang="x-none" dirty="0" smtClean="0"/>
              <a:t>путева (диференцијална дијагностика жутице).</a:t>
            </a:r>
            <a:r>
              <a:rPr lang="x-none" dirty="0"/>
              <a:t/>
            </a:r>
            <a:br>
              <a:rPr lang="x-none" dirty="0"/>
            </a:br>
            <a:r>
              <a:rPr lang="x-none" dirty="0"/>
              <a:t>У ове ензиме спадају </a:t>
            </a:r>
            <a:r>
              <a:rPr lang="x-none" dirty="0">
                <a:solidFill>
                  <a:srgbClr val="C00000"/>
                </a:solidFill>
              </a:rPr>
              <a:t>гама-глутамилтрансфераза (ГГТ), леуцин-аминопептидаза (ЛАП) и алкална </a:t>
            </a:r>
            <a:r>
              <a:rPr lang="x-none" dirty="0" smtClean="0">
                <a:solidFill>
                  <a:srgbClr val="C00000"/>
                </a:solidFill>
              </a:rPr>
              <a:t>фосфатаза АЛП</a:t>
            </a:r>
            <a:endParaRPr lang="x-none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9262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9346"/>
          <a:stretch/>
        </p:blipFill>
        <p:spPr>
          <a:xfrm>
            <a:off x="533400" y="2082800"/>
            <a:ext cx="8001000" cy="39751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62100" y="260687"/>
            <a:ext cx="520687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x-none" sz="2400" dirty="0" smtClean="0"/>
              <a:t>Повећање активности ензима </a:t>
            </a:r>
          </a:p>
          <a:p>
            <a:pPr algn="ctr"/>
            <a:r>
              <a:rPr lang="x-none" sz="2400" dirty="0" smtClean="0"/>
              <a:t>код болести јетре и жучних путева</a:t>
            </a:r>
            <a:endParaRPr lang="x-none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1231900" y="1898134"/>
            <a:ext cx="226060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x-none" sz="2000" dirty="0" smtClean="0">
                <a:solidFill>
                  <a:srgbClr val="C00000"/>
                </a:solidFill>
              </a:rPr>
              <a:t>Хепатоцити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676900" y="3695700"/>
            <a:ext cx="2712602" cy="120032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x-none" dirty="0" smtClean="0">
                <a:solidFill>
                  <a:srgbClr val="C00000"/>
                </a:solidFill>
              </a:rPr>
              <a:t>Каникуларне мембране</a:t>
            </a:r>
          </a:p>
          <a:p>
            <a:r>
              <a:rPr lang="x-none" dirty="0" smtClean="0">
                <a:solidFill>
                  <a:srgbClr val="C00000"/>
                </a:solidFill>
              </a:rPr>
              <a:t>Епитела жучн кесе </a:t>
            </a:r>
          </a:p>
          <a:p>
            <a:r>
              <a:rPr lang="x-none" dirty="0" smtClean="0">
                <a:solidFill>
                  <a:srgbClr val="C00000"/>
                </a:solidFill>
              </a:rPr>
              <a:t>Ендотела централне и</a:t>
            </a:r>
          </a:p>
          <a:p>
            <a:r>
              <a:rPr lang="x-none" dirty="0" smtClean="0">
                <a:solidFill>
                  <a:srgbClr val="C00000"/>
                </a:solidFill>
              </a:rPr>
              <a:t>Перитонеалне вене</a:t>
            </a:r>
            <a:endParaRPr lang="x-none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61115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4470" t="19344" r="10129" b="22350"/>
          <a:stretch/>
        </p:blipFill>
        <p:spPr>
          <a:xfrm>
            <a:off x="431800" y="3810000"/>
            <a:ext cx="5956300" cy="304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36600" y="0"/>
            <a:ext cx="73003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sz="2800" dirty="0" smtClean="0"/>
              <a:t>Дијагностички ензими болести панкреаса </a:t>
            </a:r>
            <a:endParaRPr lang="x-none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63500" y="1529141"/>
            <a:ext cx="7907934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x-none" dirty="0" smtClean="0"/>
          </a:p>
          <a:p>
            <a:r>
              <a:rPr lang="x-none" dirty="0" smtClean="0"/>
              <a:t>За дијагнозу болести одређују се у крви </a:t>
            </a:r>
          </a:p>
          <a:p>
            <a:r>
              <a:rPr lang="x-none" u="sng" dirty="0" smtClean="0">
                <a:solidFill>
                  <a:srgbClr val="C00000"/>
                </a:solidFill>
              </a:rPr>
              <a:t>алфа амилаза, липаза и трипсин , и амилаза у урину</a:t>
            </a:r>
            <a:r>
              <a:rPr lang="x-none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x-none" dirty="0" smtClean="0"/>
              <a:t>Вредности липазе и до 3 пута веће од вредности амилазе у крви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x-none" dirty="0"/>
          </a:p>
          <a:p>
            <a:r>
              <a:rPr lang="x-none" dirty="0" smtClean="0"/>
              <a:t>Повећавају се и вредности </a:t>
            </a:r>
            <a:r>
              <a:rPr lang="x-none" dirty="0" smtClean="0">
                <a:solidFill>
                  <a:srgbClr val="C00000"/>
                </a:solidFill>
              </a:rPr>
              <a:t>аминотрансфераза АЛТ и АСТ, и ГГТ </a:t>
            </a:r>
            <a:r>
              <a:rPr lang="x-none" dirty="0" smtClean="0"/>
              <a:t>у крви </a:t>
            </a:r>
          </a:p>
          <a:p>
            <a:r>
              <a:rPr lang="x-none" dirty="0" smtClean="0"/>
              <a:t>као последица оштећеног панкреаса или секундарног оштећења јетре</a:t>
            </a:r>
            <a:endParaRPr lang="x-none" dirty="0"/>
          </a:p>
        </p:txBody>
      </p:sp>
      <p:sp>
        <p:nvSpPr>
          <p:cNvPr id="5" name="TextBox 4"/>
          <p:cNvSpPr txBox="1"/>
          <p:nvPr/>
        </p:nvSpPr>
        <p:spPr>
          <a:xfrm>
            <a:off x="0" y="637739"/>
            <a:ext cx="922239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dirty="0" smtClean="0"/>
              <a:t>Панкреатитис је болест панкреаса која се ајвља као последица претеране исхране,</a:t>
            </a:r>
          </a:p>
          <a:p>
            <a:r>
              <a:rPr lang="x-none" dirty="0" smtClean="0"/>
              <a:t>Конзумирање алкохола, или опструкције жучних или панкреасних путева. Узрок</a:t>
            </a:r>
          </a:p>
          <a:p>
            <a:r>
              <a:rPr lang="x-none" dirty="0" smtClean="0"/>
              <a:t> болести је ослобађање панкреасних ензима у самом панкреасу, не секретују се.</a:t>
            </a:r>
            <a:endParaRPr lang="x-none" dirty="0"/>
          </a:p>
        </p:txBody>
      </p:sp>
    </p:spTree>
    <p:extLst>
      <p:ext uri="{BB962C8B-B14F-4D97-AF65-F5344CB8AC3E}">
        <p14:creationId xmlns="" xmlns:p14="http://schemas.microsoft.com/office/powerpoint/2010/main" val="2679748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0206"/>
          <a:stretch/>
        </p:blipFill>
        <p:spPr>
          <a:xfrm>
            <a:off x="0" y="3263900"/>
            <a:ext cx="9004300" cy="30607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99452" y="14645"/>
            <a:ext cx="66944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sz="2800" dirty="0" smtClean="0"/>
              <a:t>Дијагностички ензими болести костију</a:t>
            </a:r>
            <a:endParaRPr lang="x-none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60945" y="550565"/>
            <a:ext cx="937147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x-none" dirty="0" smtClean="0"/>
          </a:p>
          <a:p>
            <a:r>
              <a:rPr lang="x-none" dirty="0" smtClean="0"/>
              <a:t>Алкална фосфатаза се повећава у крви код болести костију, али се налази и у јетри,</a:t>
            </a:r>
          </a:p>
          <a:p>
            <a:r>
              <a:rPr lang="x-none" dirty="0"/>
              <a:t>б</a:t>
            </a:r>
            <a:r>
              <a:rPr lang="x-none" dirty="0" smtClean="0"/>
              <a:t>убрезима, плаценти, цревима, зато се прати повишена вредност </a:t>
            </a:r>
            <a:r>
              <a:rPr lang="x-none" dirty="0" smtClean="0">
                <a:solidFill>
                  <a:srgbClr val="C00000"/>
                </a:solidFill>
              </a:rPr>
              <a:t>коштане алкалне</a:t>
            </a:r>
          </a:p>
          <a:p>
            <a:r>
              <a:rPr lang="x-none" dirty="0" smtClean="0">
                <a:solidFill>
                  <a:srgbClr val="C00000"/>
                </a:solidFill>
              </a:rPr>
              <a:t>Фосфатазе. </a:t>
            </a:r>
            <a:endParaRPr lang="x-none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145" y="1473895"/>
            <a:ext cx="900919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x-none" dirty="0" smtClean="0"/>
          </a:p>
          <a:p>
            <a:r>
              <a:rPr lang="x-none" dirty="0" smtClean="0"/>
              <a:t>Остеобласти- алкална фосфатаза (АЛП) – повишена вредност у периоду раста, </a:t>
            </a:r>
          </a:p>
          <a:p>
            <a:r>
              <a:rPr lang="x-none" dirty="0" smtClean="0"/>
              <a:t>стварању костију</a:t>
            </a:r>
          </a:p>
          <a:p>
            <a:endParaRPr lang="x-none" dirty="0" smtClean="0"/>
          </a:p>
          <a:p>
            <a:r>
              <a:rPr lang="x-none" dirty="0" smtClean="0"/>
              <a:t>Остеокласти – кисела фосфатаза (АЦП) – ресорпција костију- разградња коштаног</a:t>
            </a:r>
          </a:p>
          <a:p>
            <a:r>
              <a:rPr lang="x-none" dirty="0" smtClean="0"/>
              <a:t>матрикса</a:t>
            </a:r>
            <a:endParaRPr lang="x-none" dirty="0"/>
          </a:p>
        </p:txBody>
      </p:sp>
    </p:spTree>
    <p:extLst>
      <p:ext uri="{BB962C8B-B14F-4D97-AF65-F5344CB8AC3E}">
        <p14:creationId xmlns="" xmlns:p14="http://schemas.microsoft.com/office/powerpoint/2010/main" val="3898535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152166"/>
            <a:ext cx="9517487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x-none" sz="4000" dirty="0" smtClean="0"/>
              <a:t>Нефукционални - ДИЈАГНОСТИЧКИ </a:t>
            </a:r>
            <a:r>
              <a:rPr lang="x-none" sz="4000" dirty="0"/>
              <a:t>ензими крвне плазме</a:t>
            </a:r>
            <a:br>
              <a:rPr lang="x-none" sz="4000" dirty="0"/>
            </a:br>
            <a:endParaRPr lang="x-none" sz="4000" dirty="0" smtClean="0"/>
          </a:p>
          <a:p>
            <a:r>
              <a:rPr lang="x-none" sz="2400" dirty="0" smtClean="0"/>
              <a:t>Секреторни </a:t>
            </a:r>
            <a:r>
              <a:rPr lang="x-none" sz="2400" dirty="0"/>
              <a:t>ензими </a:t>
            </a:r>
            <a:r>
              <a:rPr lang="x-none" sz="2400" dirty="0" smtClean="0"/>
              <a:t>(нпр. панкреасни </a:t>
            </a:r>
            <a:r>
              <a:rPr lang="x-none" sz="2400" dirty="0"/>
              <a:t>ензими) се излучују из ћелија и делују у екстрацелуларној </a:t>
            </a:r>
            <a:r>
              <a:rPr lang="x-none" sz="2400" dirty="0" smtClean="0"/>
              <a:t>течности </a:t>
            </a:r>
          </a:p>
          <a:p>
            <a:r>
              <a:rPr lang="x-none" sz="2400" dirty="0" smtClean="0"/>
              <a:t>(гастроинтестални тракт-ГИТ </a:t>
            </a:r>
            <a:r>
              <a:rPr lang="x-none" sz="2400" dirty="0"/>
              <a:t>и крв).</a:t>
            </a:r>
          </a:p>
          <a:p>
            <a:endParaRPr lang="x-none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x-none" sz="2400" dirty="0" smtClean="0"/>
              <a:t>Делују у ГИТ </a:t>
            </a:r>
            <a:r>
              <a:rPr lang="x-none" sz="2400" dirty="0"/>
              <a:t>( амилаза, липаза, пепсин, </a:t>
            </a:r>
            <a:r>
              <a:rPr lang="x-none" sz="2400" dirty="0" smtClean="0"/>
              <a:t>трипсин </a:t>
            </a:r>
            <a:r>
              <a:rPr lang="x-none" sz="2400" dirty="0"/>
              <a:t>). </a:t>
            </a:r>
            <a:br>
              <a:rPr lang="x-none" sz="2400" dirty="0"/>
            </a:br>
            <a:r>
              <a:rPr lang="x-none" sz="2400" dirty="0" smtClean="0"/>
              <a:t>Њихова </a:t>
            </a:r>
            <a:r>
              <a:rPr lang="x-none" sz="2400" dirty="0"/>
              <a:t>активност у серуму се </a:t>
            </a:r>
            <a:r>
              <a:rPr lang="x-none" sz="2400" dirty="0" smtClean="0"/>
              <a:t>повећава </a:t>
            </a:r>
            <a:r>
              <a:rPr lang="x-none" sz="2400" dirty="0"/>
              <a:t>због </a:t>
            </a:r>
            <a:r>
              <a:rPr lang="x-none" sz="2400" dirty="0" smtClean="0"/>
              <a:t>оштећења </a:t>
            </a:r>
          </a:p>
          <a:p>
            <a:r>
              <a:rPr lang="x-none" sz="2400" dirty="0"/>
              <a:t> </a:t>
            </a:r>
            <a:r>
              <a:rPr lang="x-none" sz="2400" dirty="0" smtClean="0"/>
              <a:t>   ћелија </a:t>
            </a:r>
            <a:r>
              <a:rPr lang="x-none" sz="2400" dirty="0"/>
              <a:t>у којима се ензими </a:t>
            </a:r>
            <a:r>
              <a:rPr lang="x-none" sz="2400" dirty="0" smtClean="0"/>
              <a:t>синтетишу </a:t>
            </a:r>
            <a:r>
              <a:rPr lang="x-none" sz="2400" dirty="0"/>
              <a:t>или се смањује због </a:t>
            </a:r>
            <a:r>
              <a:rPr lang="x-none" sz="2400" dirty="0" smtClean="0"/>
              <a:t>   </a:t>
            </a:r>
          </a:p>
          <a:p>
            <a:r>
              <a:rPr lang="x-none" sz="2400" dirty="0" smtClean="0"/>
              <a:t>   функционалног оштећења органа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x-none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x-none" sz="2400" dirty="0" smtClean="0"/>
              <a:t>Делују </a:t>
            </a:r>
            <a:r>
              <a:rPr lang="x-none" sz="2400" dirty="0"/>
              <a:t>у </a:t>
            </a:r>
            <a:r>
              <a:rPr lang="x-none" sz="2400" dirty="0" smtClean="0"/>
              <a:t>крвној </a:t>
            </a:r>
            <a:r>
              <a:rPr lang="x-none" sz="2400" dirty="0"/>
              <a:t>плазми ( холинестераза, </a:t>
            </a:r>
            <a:r>
              <a:rPr lang="x-none" sz="2400" dirty="0" smtClean="0"/>
              <a:t>фактори </a:t>
            </a:r>
            <a:r>
              <a:rPr lang="x-none" sz="2400" dirty="0"/>
              <a:t>колагулације ). Њихова активност у серуму се смањује због функционалне инсуфицијенције </a:t>
            </a:r>
            <a:r>
              <a:rPr lang="x-none" sz="2400" dirty="0" smtClean="0"/>
              <a:t>изазване оштећењем </a:t>
            </a:r>
            <a:r>
              <a:rPr lang="x-none" sz="2400" dirty="0"/>
              <a:t>ћ</a:t>
            </a:r>
            <a:r>
              <a:rPr lang="x-none" sz="2400" dirty="0" smtClean="0"/>
              <a:t>елија</a:t>
            </a:r>
            <a:r>
              <a:rPr lang="x-none" sz="2400" dirty="0"/>
              <a:t/>
            </a:r>
            <a:br>
              <a:rPr lang="x-none" sz="2400" dirty="0"/>
            </a:br>
            <a:endParaRPr lang="x-none" sz="2400" dirty="0"/>
          </a:p>
        </p:txBody>
      </p:sp>
    </p:spTree>
    <p:extLst>
      <p:ext uri="{BB962C8B-B14F-4D97-AF65-F5344CB8AC3E}">
        <p14:creationId xmlns="" xmlns:p14="http://schemas.microsoft.com/office/powerpoint/2010/main" val="3976574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83652" y="0"/>
            <a:ext cx="679224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x-none" sz="2800" dirty="0"/>
              <a:t>Дијагностички ензими болести </a:t>
            </a:r>
            <a:r>
              <a:rPr lang="x-none" sz="2800" dirty="0" smtClean="0"/>
              <a:t>мишића</a:t>
            </a:r>
            <a:endParaRPr lang="x-none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457200" y="762000"/>
            <a:ext cx="418415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x-none" dirty="0" smtClean="0">
                <a:solidFill>
                  <a:srgbClr val="C00000"/>
                </a:solidFill>
              </a:rPr>
              <a:t>Креатин киназа (ЦК-ММ)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x-none" dirty="0" smtClean="0"/>
              <a:t>Алдолаза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x-none" dirty="0" smtClean="0">
                <a:solidFill>
                  <a:srgbClr val="C00000"/>
                </a:solidFill>
              </a:rPr>
              <a:t>Лактат дехидрогеназа (ЛДХ)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x-none" dirty="0" smtClean="0">
                <a:solidFill>
                  <a:srgbClr val="C00000"/>
                </a:solidFill>
              </a:rPr>
              <a:t>Аспартат аминотрансфераза (АСТ)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x-none" dirty="0" smtClean="0"/>
              <a:t>Гликоген фосфорилаза</a:t>
            </a:r>
            <a:endParaRPr lang="x-none" dirty="0"/>
          </a:p>
        </p:txBody>
      </p:sp>
      <p:sp>
        <p:nvSpPr>
          <p:cNvPr id="4" name="TextBox 3"/>
          <p:cNvSpPr txBox="1"/>
          <p:nvPr/>
        </p:nvSpPr>
        <p:spPr>
          <a:xfrm>
            <a:off x="88900" y="2300308"/>
            <a:ext cx="861806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x-none" dirty="0" smtClean="0"/>
          </a:p>
          <a:p>
            <a:r>
              <a:rPr lang="x-none" dirty="0" smtClean="0"/>
              <a:t>Скелетни и срчани мишић имају сличну ензимску слику , али се разликују по </a:t>
            </a:r>
          </a:p>
          <a:p>
            <a:r>
              <a:rPr lang="x-none" dirty="0" smtClean="0"/>
              <a:t>Брзини и интезитету пораста активности ЦК,ЛДХ и АСТ</a:t>
            </a:r>
            <a:endParaRPr lang="x-none" dirty="0"/>
          </a:p>
        </p:txBody>
      </p:sp>
      <p:sp>
        <p:nvSpPr>
          <p:cNvPr id="5" name="Rectangle 4"/>
          <p:cNvSpPr/>
          <p:nvPr/>
        </p:nvSpPr>
        <p:spPr>
          <a:xfrm>
            <a:off x="1101097" y="3404296"/>
            <a:ext cx="6957354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x-none" sz="2800" dirty="0" smtClean="0"/>
          </a:p>
          <a:p>
            <a:r>
              <a:rPr lang="x-none" sz="2800" dirty="0" smtClean="0"/>
              <a:t>Дијагностички </a:t>
            </a:r>
            <a:r>
              <a:rPr lang="x-none" sz="2800" dirty="0"/>
              <a:t>ензими болести </a:t>
            </a:r>
            <a:r>
              <a:rPr lang="x-none" sz="2800" dirty="0" smtClean="0"/>
              <a:t>простате</a:t>
            </a:r>
            <a:endParaRPr lang="x-none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157730" y="4200507"/>
            <a:ext cx="891301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x-none" dirty="0" smtClean="0"/>
          </a:p>
          <a:p>
            <a:endParaRPr lang="x-none" dirty="0"/>
          </a:p>
          <a:p>
            <a:r>
              <a:rPr lang="x-none" dirty="0" smtClean="0"/>
              <a:t>Пораст активности киселе фосфатазе простате – </a:t>
            </a:r>
            <a:r>
              <a:rPr lang="x-none" dirty="0" smtClean="0">
                <a:solidFill>
                  <a:srgbClr val="C00000"/>
                </a:solidFill>
              </a:rPr>
              <a:t>простатична кисела фосфатаза </a:t>
            </a:r>
          </a:p>
          <a:p>
            <a:r>
              <a:rPr lang="x-none" dirty="0"/>
              <a:t>ч</a:t>
            </a:r>
            <a:r>
              <a:rPr lang="x-none" dirty="0" smtClean="0"/>
              <a:t>ија активност се инхибира </a:t>
            </a:r>
            <a:r>
              <a:rPr lang="x-none" dirty="0" smtClean="0">
                <a:solidFill>
                  <a:srgbClr val="C00000"/>
                </a:solidFill>
              </a:rPr>
              <a:t>Л-тартаратом</a:t>
            </a:r>
            <a:endParaRPr lang="x-none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62104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0986" y="273676"/>
            <a:ext cx="9238426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dirty="0" smtClean="0"/>
              <a:t>Коришћене референце:</a:t>
            </a:r>
          </a:p>
          <a:p>
            <a:pPr marL="342900" indent="-342900">
              <a:buAutoNum type="arabicPeriod"/>
            </a:pPr>
            <a:r>
              <a:rPr lang="x-none" dirty="0" smtClean="0">
                <a:hlinkClick r:id="rId2"/>
              </a:rPr>
              <a:t>https</a:t>
            </a:r>
            <a:r>
              <a:rPr lang="x-none" dirty="0">
                <a:hlinkClick r:id="rId2"/>
              </a:rPr>
              <a:t>://</a:t>
            </a:r>
            <a:r>
              <a:rPr lang="x-none" dirty="0" smtClean="0">
                <a:hlinkClick r:id="rId2"/>
              </a:rPr>
              <a:t>www.slideshare.net/DamaKamelijama/osnovi-klinike-enzimologije2014</a:t>
            </a:r>
            <a:endParaRPr lang="en-US" dirty="0" smtClean="0"/>
          </a:p>
          <a:p>
            <a:pPr marL="342900" indent="-342900">
              <a:buAutoNum type="arabicPeriod"/>
            </a:pPr>
            <a:r>
              <a:rPr lang="x-none" dirty="0">
                <a:hlinkClick r:id="rId3"/>
              </a:rPr>
              <a:t>https://</a:t>
            </a:r>
            <a:r>
              <a:rPr lang="x-none" dirty="0" smtClean="0">
                <a:hlinkClick r:id="rId3"/>
              </a:rPr>
              <a:t>www.slideshare.net/LejlaLiina/dijagnosticko-znacajni-enzimi</a:t>
            </a:r>
            <a:endParaRPr lang="sr-Cyrl-CS" dirty="0" smtClean="0"/>
          </a:p>
          <a:p>
            <a:pPr marL="342900" indent="-342900">
              <a:buFontTx/>
              <a:buAutoNum type="arabicPeriod"/>
            </a:pPr>
            <a:r>
              <a:rPr lang="sr-Cyrl-CS" dirty="0" smtClean="0">
                <a:hlinkClick r:id="rId4"/>
              </a:rPr>
              <a:t>https://scindeks-clanci.ceon.rs/data/pdf/1820-2411/2014/1820-24111401014N.pdf</a:t>
            </a:r>
            <a:endParaRPr lang="sr-Cyrl-CS" dirty="0" smtClean="0"/>
          </a:p>
          <a:p>
            <a:pPr marL="342900" indent="-342900">
              <a:buFontTx/>
              <a:buAutoNum type="arabicPeriod"/>
            </a:pPr>
            <a:endParaRPr lang="en-US" dirty="0" smtClean="0"/>
          </a:p>
          <a:p>
            <a:pPr marL="342900" indent="-342900">
              <a:buAutoNum type="arabicPeriod"/>
            </a:pPr>
            <a:r>
              <a:rPr lang="sr-Latn-RS" dirty="0">
                <a:hlinkClick r:id="rId5"/>
              </a:rPr>
              <a:t>http://</a:t>
            </a:r>
            <a:r>
              <a:rPr lang="sr-Latn-RS" dirty="0" smtClean="0">
                <a:hlinkClick r:id="rId5"/>
              </a:rPr>
              <a:t>www.medrat.edu.rs/Cirilica/E-casopis/Broj%205/Rad%205.pdf</a:t>
            </a:r>
            <a:endParaRPr lang="sr-Cyrl-RS" dirty="0" smtClean="0"/>
          </a:p>
          <a:p>
            <a:pPr marL="342900" indent="-342900">
              <a:buFontTx/>
              <a:buAutoNum type="arabicPeriod"/>
            </a:pPr>
            <a:r>
              <a:rPr lang="ru-RU" dirty="0">
                <a:cs typeface="Arial" panose="020B0604020202020204" pitchFamily="34" charset="0"/>
              </a:rPr>
              <a:t>С. Спасић, З. Јелић </a:t>
            </a:r>
            <a:r>
              <a:rPr lang="sr-Cyrl-RS" dirty="0">
                <a:cs typeface="Arial" panose="020B0604020202020204" pitchFamily="34" charset="0"/>
              </a:rPr>
              <a:t>И</a:t>
            </a:r>
            <a:r>
              <a:rPr lang="ru-RU" dirty="0">
                <a:cs typeface="Arial" panose="020B0604020202020204" pitchFamily="34" charset="0"/>
              </a:rPr>
              <a:t>вановић, В Спасојевић Калимановска.</a:t>
            </a:r>
            <a:r>
              <a:rPr lang="sr-Cyrl-RS" dirty="0">
                <a:cs typeface="Arial" panose="020B0604020202020204" pitchFamily="34" charset="0"/>
              </a:rPr>
              <a:t> </a:t>
            </a:r>
            <a:endParaRPr lang="en-US" dirty="0" smtClean="0">
              <a:cs typeface="Arial" panose="020B0604020202020204" pitchFamily="34" charset="0"/>
            </a:endParaRPr>
          </a:p>
          <a:p>
            <a:r>
              <a:rPr lang="sr-Cyrl-RS" dirty="0" smtClean="0">
                <a:cs typeface="Arial" panose="020B0604020202020204" pitchFamily="34" charset="0"/>
              </a:rPr>
              <a:t>Медицинска </a:t>
            </a:r>
            <a:r>
              <a:rPr lang="sr-Cyrl-RS" dirty="0">
                <a:cs typeface="Arial" panose="020B0604020202020204" pitchFamily="34" charset="0"/>
              </a:rPr>
              <a:t>биохемија. Аутори, Београд, 2003. године</a:t>
            </a:r>
          </a:p>
          <a:p>
            <a:pPr marL="342900" indent="-342900">
              <a:buAutoNum type="arabicPeriod"/>
            </a:pPr>
            <a:endParaRPr lang="x-none" dirty="0"/>
          </a:p>
        </p:txBody>
      </p:sp>
    </p:spTree>
    <p:extLst>
      <p:ext uri="{BB962C8B-B14F-4D97-AF65-F5344CB8AC3E}">
        <p14:creationId xmlns="" xmlns:p14="http://schemas.microsoft.com/office/powerpoint/2010/main" val="157483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1971" y="718042"/>
            <a:ext cx="8345509" cy="51891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sr-Cyrl-CS" b="1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ПЛАЗМА И СЕРУМ</a:t>
            </a:r>
            <a:endParaRPr lang="en-US" sz="16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sr-Cyrl-CS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sr-Cyrl-CS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Плазма </a:t>
            </a:r>
            <a:r>
              <a:rPr lang="sr-Cyrl-CS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се </a:t>
            </a:r>
            <a:r>
              <a:rPr lang="sr-Cyrl-CS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добија када приликом вађења крви пацијенту, у </a:t>
            </a:r>
            <a:r>
              <a:rPr lang="sr-Cyrl-CS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епрувет </a:t>
            </a:r>
            <a:r>
              <a:rPr lang="sr-Cyrl-RS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</a:t>
            </a:r>
            <a:r>
              <a:rPr lang="sr-Cyrl-CS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одамо </a:t>
            </a:r>
            <a:r>
              <a:rPr lang="sr-Cyrl-CS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антикоагулантно средство</a:t>
            </a:r>
            <a:r>
              <a:rPr lang="sr-Cyrl-CS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После стајања и центрифугирања крви издваја се </a:t>
            </a:r>
            <a:endParaRPr lang="en-US" dirty="0" smtClean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sr-Cyrl-CS" b="1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плазма</a:t>
            </a:r>
            <a:r>
              <a:rPr lang="sr-Cyrl-CS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 течни део </a:t>
            </a:r>
            <a:r>
              <a:rPr lang="sr-Cyrl-CS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крв</a:t>
            </a:r>
            <a:r>
              <a:rPr lang="en-US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sr-Cyrl-CS" b="1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талог</a:t>
            </a:r>
            <a:r>
              <a:rPr lang="sr-Cyrl-CS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sr-Cyrl-CS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еритроцити, леукоцити и тромбоцити. </a:t>
            </a:r>
            <a:r>
              <a:rPr lang="sr-Cyrl-CS" cap="al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</a:t>
            </a:r>
            <a:r>
              <a:rPr lang="sr-Cyrl-CS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 протеина плазма има албумине, глобулине и фибриноген.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en-US" b="1" dirty="0" smtClean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sr-Cyrl-CS" b="1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Серум</a:t>
            </a:r>
            <a:r>
              <a:rPr lang="sr-Cyrl-CS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се добија када после вађења крви пацијенту, оставимо крв у епрувети </a:t>
            </a:r>
            <a:r>
              <a:rPr lang="sr-Cyrl-CS" b="1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без антикоагулантно средства </a:t>
            </a:r>
            <a:r>
              <a:rPr lang="sr-Cyrl-CS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да стоји 15 до 20 минута на </a:t>
            </a:r>
            <a:r>
              <a:rPr lang="sr-Cyrl-CS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37°C. </a:t>
            </a:r>
            <a:r>
              <a:rPr lang="sr-Cyrl-CS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После центрифугирања </a:t>
            </a:r>
            <a:r>
              <a:rPr lang="sr-Cyrl-CS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се издваја 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sr-Cyrl-CS" b="1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Серум - </a:t>
            </a:r>
            <a:r>
              <a:rPr lang="sr-Cyrl-CS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течни део и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sr-Cyrl-CS" b="1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талог</a:t>
            </a:r>
            <a:r>
              <a:rPr lang="sr-Cyrl-CS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CS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 коагулум и крвне ћелије. Од протеина у серуму су присутни само албумини и глобулини (</a:t>
            </a:r>
            <a:r>
              <a:rPr lang="sr-Cyrl-CS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фибриноген је потрошен приликом формирања коагулума).</a:t>
            </a:r>
            <a:endParaRPr lang="en-US" sz="16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951948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30403"/>
            <a:ext cx="9144000" cy="5786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/>
              <a:t>        Дијагностички ензими</a:t>
            </a:r>
          </a:p>
          <a:p>
            <a:endParaRPr lang="ru-RU" dirty="0"/>
          </a:p>
          <a:p>
            <a:r>
              <a:rPr lang="ru-RU" sz="2400" dirty="0" smtClean="0"/>
              <a:t>Присуство дијагностичких ензима </a:t>
            </a:r>
            <a:r>
              <a:rPr lang="ru-RU" sz="2400" dirty="0"/>
              <a:t>у </a:t>
            </a:r>
            <a:r>
              <a:rPr lang="ru-RU" sz="2400" dirty="0" smtClean="0"/>
              <a:t>екстрацелуларној течности – крвној плазми је резултат: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>• Уласка </a:t>
            </a:r>
            <a:r>
              <a:rPr lang="ru-RU" sz="2400" dirty="0"/>
              <a:t>ензима у </a:t>
            </a:r>
            <a:r>
              <a:rPr lang="ru-RU" sz="2400" dirty="0" smtClean="0"/>
              <a:t>крв </a:t>
            </a:r>
            <a:r>
              <a:rPr lang="ru-RU" sz="2400" dirty="0"/>
              <a:t>из изумрлих </a:t>
            </a:r>
            <a:r>
              <a:rPr lang="ru-RU" sz="2400" dirty="0" smtClean="0"/>
              <a:t>ћелија – патолошке промене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>• Деградације </a:t>
            </a:r>
            <a:r>
              <a:rPr lang="ru-RU" sz="2400" dirty="0"/>
              <a:t>и излучивања ензима из </a:t>
            </a:r>
            <a:r>
              <a:rPr lang="ru-RU" sz="2400" dirty="0" smtClean="0"/>
              <a:t>организма</a:t>
            </a:r>
          </a:p>
          <a:p>
            <a:endParaRPr lang="ru-RU" sz="2400" dirty="0"/>
          </a:p>
          <a:p>
            <a:r>
              <a:rPr lang="ru-RU" sz="2400" dirty="0" smtClean="0"/>
              <a:t>Повишена </a:t>
            </a:r>
            <a:r>
              <a:rPr lang="ru-RU" sz="2400" dirty="0"/>
              <a:t>активност ензима </a:t>
            </a:r>
            <a:r>
              <a:rPr lang="ru-RU" sz="2400" dirty="0" smtClean="0"/>
              <a:t>у крви може </a:t>
            </a:r>
            <a:r>
              <a:rPr lang="ru-RU" sz="2400" dirty="0"/>
              <a:t>бити </a:t>
            </a:r>
            <a:r>
              <a:rPr lang="ru-RU" sz="2400" dirty="0" smtClean="0"/>
              <a:t>последица</a:t>
            </a:r>
            <a:r>
              <a:rPr lang="sr-Cyrl-RS" sz="2400" dirty="0" smtClean="0"/>
              <a:t>: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>• Појачане синтезе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Активација ензима у крви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Поремећаја пропусности ћелијске мембране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Некрозе ћелија – оштећеног ткива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Сметње </a:t>
            </a:r>
            <a:r>
              <a:rPr lang="ru-RU" sz="2400" dirty="0"/>
              <a:t>у </a:t>
            </a:r>
            <a:r>
              <a:rPr lang="ru-RU" sz="2400" dirty="0" smtClean="0"/>
              <a:t>секрецији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Сметње </a:t>
            </a:r>
            <a:r>
              <a:rPr lang="ru-RU" sz="2400" dirty="0"/>
              <a:t>у елиминацији ензима из циркулације</a:t>
            </a:r>
            <a:endParaRPr lang="x-none" sz="2400" dirty="0"/>
          </a:p>
        </p:txBody>
      </p:sp>
    </p:spTree>
    <p:extLst>
      <p:ext uri="{BB962C8B-B14F-4D97-AF65-F5344CB8AC3E}">
        <p14:creationId xmlns="" xmlns:p14="http://schemas.microsoft.com/office/powerpoint/2010/main" val="1071869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372346"/>
            <a:ext cx="9144000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/>
              <a:t>        Дијагностички ензими</a:t>
            </a:r>
          </a:p>
          <a:p>
            <a:endParaRPr lang="ru-RU" dirty="0"/>
          </a:p>
          <a:p>
            <a:endParaRPr lang="ru-RU" sz="2400" dirty="0" smtClean="0"/>
          </a:p>
          <a:p>
            <a:r>
              <a:rPr lang="ru-RU" sz="2400" dirty="0" smtClean="0"/>
              <a:t>Изоензими – каталитички протеини који имају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исти супстрат и катализују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исту биохемијску реакцију, </a:t>
            </a:r>
          </a:p>
          <a:p>
            <a:endParaRPr lang="ru-RU" sz="2400" dirty="0"/>
          </a:p>
          <a:p>
            <a:r>
              <a:rPr lang="ru-RU" sz="2400" dirty="0" smtClean="0"/>
              <a:t>али се разликују по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/>
              <a:t>п</a:t>
            </a:r>
            <a:r>
              <a:rPr lang="ru-RU" sz="2400" dirty="0" smtClean="0"/>
              <a:t>римарној структури,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физичко-хемијским карактеристикама,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кинетичким особинама и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органима у којима делују</a:t>
            </a:r>
            <a:endParaRPr lang="x-none" sz="2400" dirty="0"/>
          </a:p>
        </p:txBody>
      </p:sp>
    </p:spTree>
    <p:extLst>
      <p:ext uri="{BB962C8B-B14F-4D97-AF65-F5344CB8AC3E}">
        <p14:creationId xmlns="" xmlns:p14="http://schemas.microsoft.com/office/powerpoint/2010/main" val="2807216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58847"/>
            <a:ext cx="9298546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x-none" sz="2400" dirty="0" smtClean="0"/>
              <a:t>Дијагностичке </a:t>
            </a:r>
            <a:r>
              <a:rPr lang="x-none" sz="2400" dirty="0"/>
              <a:t>ензиме можемо </a:t>
            </a:r>
            <a:r>
              <a:rPr lang="x-none" sz="2400" dirty="0" smtClean="0"/>
              <a:t>поделити и према диструбуцији </a:t>
            </a:r>
            <a:r>
              <a:rPr lang="x-none" sz="2400" dirty="0"/>
              <a:t>у организму на</a:t>
            </a:r>
            <a:r>
              <a:rPr lang="x-none" sz="2400" dirty="0" smtClean="0"/>
              <a:t>:</a:t>
            </a:r>
          </a:p>
          <a:p>
            <a:r>
              <a:rPr lang="x-none" sz="2400" dirty="0"/>
              <a:t/>
            </a:r>
            <a:br>
              <a:rPr lang="x-none" sz="2400" dirty="0"/>
            </a:br>
            <a:r>
              <a:rPr lang="x-none" sz="2400" dirty="0" smtClean="0"/>
              <a:t>• </a:t>
            </a:r>
            <a:r>
              <a:rPr lang="x-none" sz="2000" u="sng" dirty="0" smtClean="0"/>
              <a:t>Органо неспецифичне ензиме</a:t>
            </a:r>
            <a:r>
              <a:rPr lang="x-none" sz="2000" dirty="0" smtClean="0"/>
              <a:t>:</a:t>
            </a:r>
            <a:r>
              <a:rPr lang="x-none" sz="2000" dirty="0"/>
              <a:t/>
            </a:r>
            <a:br>
              <a:rPr lang="x-none" sz="2000" dirty="0"/>
            </a:br>
            <a:r>
              <a:rPr lang="x-none" sz="2000" dirty="0"/>
              <a:t> </a:t>
            </a:r>
            <a:r>
              <a:rPr lang="x-none" sz="2000" dirty="0" smtClean="0"/>
              <a:t>  учествују </a:t>
            </a:r>
            <a:r>
              <a:rPr lang="x-none" sz="2000" dirty="0"/>
              <a:t>у енергетској </a:t>
            </a:r>
            <a:r>
              <a:rPr lang="x-none" sz="2000" dirty="0" smtClean="0"/>
              <a:t>размени материје тј. </a:t>
            </a:r>
            <a:r>
              <a:rPr lang="x-none" sz="2000" dirty="0"/>
              <a:t>у процесима у </a:t>
            </a:r>
            <a:r>
              <a:rPr lang="x-none" sz="2000" dirty="0" smtClean="0"/>
              <a:t> </a:t>
            </a:r>
          </a:p>
          <a:p>
            <a:r>
              <a:rPr lang="x-none" sz="2000" dirty="0" smtClean="0"/>
              <a:t>   којима </a:t>
            </a:r>
            <a:r>
              <a:rPr lang="x-none" sz="2000" dirty="0"/>
              <a:t>се ствара </a:t>
            </a:r>
            <a:r>
              <a:rPr lang="x-none" sz="2000" dirty="0" smtClean="0"/>
              <a:t>енергија ( ензими гликолизе, циклуса лимунске киселине и оксидативне фосфорилације). </a:t>
            </a:r>
          </a:p>
          <a:p>
            <a:endParaRPr lang="x-none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x-none" sz="2000" u="sng" dirty="0" smtClean="0"/>
              <a:t>Органо </a:t>
            </a:r>
            <a:r>
              <a:rPr lang="x-none" sz="2000" u="sng" dirty="0"/>
              <a:t>специфични </a:t>
            </a:r>
            <a:r>
              <a:rPr lang="x-none" sz="2000" u="sng" dirty="0" smtClean="0"/>
              <a:t>ензими</a:t>
            </a:r>
            <a:r>
              <a:rPr lang="x-none" sz="2000" dirty="0" smtClean="0"/>
              <a:t>:</a:t>
            </a:r>
          </a:p>
          <a:p>
            <a:r>
              <a:rPr lang="x-none" sz="2000" dirty="0"/>
              <a:t> </a:t>
            </a:r>
            <a:r>
              <a:rPr lang="x-none" sz="2000" dirty="0" smtClean="0"/>
              <a:t>  учествују у метаболичким </a:t>
            </a:r>
            <a:r>
              <a:rPr lang="x-none" sz="2000" dirty="0"/>
              <a:t>процесима који се </a:t>
            </a:r>
            <a:r>
              <a:rPr lang="x-none" sz="2000" dirty="0" smtClean="0"/>
              <a:t>одвијају </a:t>
            </a:r>
            <a:r>
              <a:rPr lang="x-none" sz="2000" dirty="0"/>
              <a:t>само </a:t>
            </a:r>
            <a:r>
              <a:rPr lang="x-none" sz="2000" dirty="0" smtClean="0"/>
              <a:t>у  </a:t>
            </a:r>
          </a:p>
          <a:p>
            <a:r>
              <a:rPr lang="x-none" sz="2000" dirty="0" smtClean="0"/>
              <a:t>   одређеним </a:t>
            </a:r>
            <a:r>
              <a:rPr lang="x-none" sz="2000" dirty="0"/>
              <a:t>органима </a:t>
            </a:r>
            <a:r>
              <a:rPr lang="x-none" sz="2000" dirty="0" smtClean="0"/>
              <a:t>и органелама у ћелији( </a:t>
            </a:r>
            <a:r>
              <a:rPr lang="x-none" sz="2000" dirty="0"/>
              <a:t>нпр амилаза, </a:t>
            </a:r>
            <a:endParaRPr lang="x-none" sz="2000" dirty="0" smtClean="0"/>
          </a:p>
          <a:p>
            <a:r>
              <a:rPr lang="x-none" sz="2000" dirty="0" smtClean="0"/>
              <a:t>   липаза</a:t>
            </a:r>
            <a:r>
              <a:rPr lang="sr-Cyrl-RS" sz="2000" dirty="0" smtClean="0"/>
              <a:t>, АСТ, креатин киназа</a:t>
            </a:r>
            <a:r>
              <a:rPr lang="x-none" sz="2000" dirty="0" smtClean="0"/>
              <a:t> )</a:t>
            </a:r>
          </a:p>
          <a:p>
            <a:endParaRPr lang="x-none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x-none" sz="2000" dirty="0" smtClean="0"/>
              <a:t>Органо </a:t>
            </a:r>
            <a:r>
              <a:rPr lang="x-none" sz="2000" dirty="0"/>
              <a:t>специфични </a:t>
            </a:r>
            <a:r>
              <a:rPr lang="x-none" sz="2000" dirty="0" smtClean="0"/>
              <a:t>изоензими:</a:t>
            </a:r>
            <a:r>
              <a:rPr lang="x-none" sz="2000" dirty="0"/>
              <a:t/>
            </a:r>
            <a:br>
              <a:rPr lang="x-none" sz="2000" dirty="0"/>
            </a:br>
            <a:r>
              <a:rPr lang="x-none" sz="2000" dirty="0"/>
              <a:t>( нпр. изоензими ЛДХ: ЛДХ 1 и 2 у миокарду ; ЛДХ 4 и 5 у </a:t>
            </a:r>
            <a:r>
              <a:rPr lang="x-none" sz="2000" dirty="0" smtClean="0"/>
              <a:t>јетри 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x-none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x-none" sz="2000" dirty="0" smtClean="0"/>
              <a:t>Према дистрибуцији </a:t>
            </a:r>
            <a:r>
              <a:rPr lang="x-none" sz="2000" dirty="0"/>
              <a:t>у </a:t>
            </a:r>
            <a:r>
              <a:rPr lang="x-none" sz="2000" dirty="0" smtClean="0"/>
              <a:t>ћелији </a:t>
            </a:r>
            <a:r>
              <a:rPr lang="x-none" sz="2000" dirty="0"/>
              <a:t>:</a:t>
            </a:r>
            <a:br>
              <a:rPr lang="x-none" sz="2000" dirty="0"/>
            </a:br>
            <a:r>
              <a:rPr lang="x-none" sz="2000" dirty="0"/>
              <a:t>- </a:t>
            </a:r>
            <a:r>
              <a:rPr lang="x-none" sz="2000" dirty="0" smtClean="0"/>
              <a:t>цитосолни </a:t>
            </a:r>
            <a:r>
              <a:rPr lang="x-none" sz="2000" dirty="0"/>
              <a:t>ензими ( АЛТ, ЛДХ, </a:t>
            </a:r>
            <a:r>
              <a:rPr lang="x-none" sz="2000" dirty="0" smtClean="0"/>
              <a:t>ЦК </a:t>
            </a:r>
            <a:r>
              <a:rPr lang="x-none" sz="2000" dirty="0"/>
              <a:t>) -</a:t>
            </a:r>
            <a:br>
              <a:rPr lang="x-none" sz="2000" dirty="0"/>
            </a:br>
            <a:r>
              <a:rPr lang="x-none" sz="2000" dirty="0" smtClean="0"/>
              <a:t>- ензими ћелијских органела - Митохондрија – АСТ, ГЛДХ,</a:t>
            </a:r>
          </a:p>
          <a:p>
            <a:r>
              <a:rPr lang="x-none" sz="2000" dirty="0" smtClean="0"/>
              <a:t>       ЕР-ГГТ, грануле – липаза, амилаза, билијарни епител- АЛП, ГГТ</a:t>
            </a:r>
            <a:endParaRPr lang="x-none" sz="2000" dirty="0"/>
          </a:p>
        </p:txBody>
      </p:sp>
    </p:spTree>
    <p:extLst>
      <p:ext uri="{BB962C8B-B14F-4D97-AF65-F5344CB8AC3E}">
        <p14:creationId xmlns="" xmlns:p14="http://schemas.microsoft.com/office/powerpoint/2010/main" val="588679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8509" b="10577"/>
          <a:stretch/>
        </p:blipFill>
        <p:spPr>
          <a:xfrm>
            <a:off x="535150" y="1536700"/>
            <a:ext cx="8088149" cy="46101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82800" y="736600"/>
            <a:ext cx="55643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sz="2400" dirty="0" smtClean="0"/>
              <a:t>Локализација ензима у хепатоцитима</a:t>
            </a:r>
            <a:endParaRPr lang="x-none" sz="2400" dirty="0"/>
          </a:p>
        </p:txBody>
      </p:sp>
    </p:spTree>
    <p:extLst>
      <p:ext uri="{BB962C8B-B14F-4D97-AF65-F5344CB8AC3E}">
        <p14:creationId xmlns="" xmlns:p14="http://schemas.microsoft.com/office/powerpoint/2010/main" val="3706003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29</TotalTime>
  <Words>2263</Words>
  <Application>Microsoft Office PowerPoint</Application>
  <PresentationFormat>On-screen Show (4:3)</PresentationFormat>
  <Paragraphs>472</Paragraphs>
  <Slides>41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2" baseType="lpstr">
      <vt:lpstr>Facet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KC KG Lab</cp:lastModifiedBy>
  <cp:revision>4</cp:revision>
  <dcterms:created xsi:type="dcterms:W3CDTF">2018-08-31T08:52:45Z</dcterms:created>
  <dcterms:modified xsi:type="dcterms:W3CDTF">2020-10-01T07:58:04Z</dcterms:modified>
</cp:coreProperties>
</file>